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6" r:id="rId6"/>
    <p:sldId id="257" r:id="rId7"/>
    <p:sldId id="262" r:id="rId8"/>
    <p:sldId id="258" r:id="rId9"/>
    <p:sldId id="259" r:id="rId10"/>
    <p:sldId id="265" r:id="rId11"/>
    <p:sldId id="261" r:id="rId12"/>
    <p:sldId id="267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103" d="100"/>
          <a:sy n="103" d="100"/>
        </p:scale>
        <p:origin x="15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922DD-A836-4836-BDBF-4D0BE1F75751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65A1F-1AE3-4281-AF5D-53FEEADC4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1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196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1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2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6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1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438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085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12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71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A1F-1AE3-4281-AF5D-53FEEADC4A6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90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38D6-185C-4ACD-A6C6-3EAE5FF5B56C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9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45E1-CF1F-4498-A2B4-E49F9530CDB2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10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0281-6FB4-40DB-953E-0BC3B523CFD9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7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8A26-C4C6-4023-A017-E6B3FC0EF900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57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81C-6B43-4FC3-8E48-CE96DFD457BF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65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F2B2-5442-4698-BABF-F452FB47D9FE}" type="datetime1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5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FF59-D7A9-42DB-BD9F-3CDA1BDC04F7}" type="datetime1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2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81FC-84AE-47B4-9A6B-1CCCB55E7C9B}" type="datetime1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33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95C3-E899-47CC-9E20-AD2C4449D4AE}" type="datetime1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01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8D33-8FB8-4300-9524-16B90689F4E0}" type="datetime1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DFCF5-2D4C-4179-A180-924F661F5EA1}" type="datetime1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4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61FE5-18A6-484D-BE4B-0849065D0AD3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29C3-FCE5-4EA3-ACEF-19E93D93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1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gi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outlook.com/owa/uel.ac.uk" TargetMode="External"/><Relationship Id="rId4" Type="http://schemas.openxmlformats.org/officeDocument/2006/relationships/hyperlink" Target="http://www.uel.ac.uk/it-services/o365/o365faqs/webmail.uel.ac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uel.ac.uk/it-services/o36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.gif"/><Relationship Id="rId7" Type="http://schemas.openxmlformats.org/officeDocument/2006/relationships/hyperlink" Target="mailto:servicedesk@uel.ac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el.topdesk.net/" TargetMode="External"/><Relationship Id="rId5" Type="http://schemas.openxmlformats.org/officeDocument/2006/relationships/hyperlink" Target="http://www.uel.ac.uk/it-services/o365" TargetMode="External"/><Relationship Id="rId4" Type="http://schemas.openxmlformats.org/officeDocument/2006/relationships/hyperlink" Target="http://www.uel.ac.uk/it-service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servicedesk@uel.ac.uk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uel.topdesk.ne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el.ac.uk/it-services/o365" TargetMode="External"/><Relationship Id="rId5" Type="http://schemas.openxmlformats.org/officeDocument/2006/relationships/hyperlink" Target="http://www.uel.ac.uk/it-services" TargetMode="Externa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l.ac.uk/it-services/o36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989" y="86109"/>
            <a:ext cx="3331327" cy="11548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4724" y="4254063"/>
            <a:ext cx="459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Email Migration for </a:t>
            </a:r>
            <a:r>
              <a:rPr lang="en-GB" sz="2800" b="1" dirty="0" smtClean="0"/>
              <a:t>students</a:t>
            </a:r>
            <a:endParaRPr lang="en-GB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451624" y="5970082"/>
            <a:ext cx="5524419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400" dirty="0"/>
              <a:t>PM : Byron Bernard   l    BA : Fernando Guerrero    l    TA : Ghaffar Khan  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67951" y="5689600"/>
            <a:ext cx="11875365" cy="207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11848-55E7-439E-B0A6-C4EB3055D757}" type="datetime1">
              <a:rPr lang="en-GB" smtClean="0"/>
              <a:t>25/11/2015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1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772" y="1902944"/>
            <a:ext cx="4762500" cy="962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73" y="2678549"/>
            <a:ext cx="2391297" cy="155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420" y="685715"/>
            <a:ext cx="2831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Questions?</a:t>
            </a:r>
            <a:endParaRPr lang="en-GB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163" y="5431079"/>
            <a:ext cx="2391297" cy="15587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960" y="4552837"/>
            <a:ext cx="4762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7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64311" y="1684622"/>
            <a:ext cx="595291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1. Email </a:t>
            </a:r>
            <a:r>
              <a:rPr lang="en-GB" sz="2000" b="1" dirty="0"/>
              <a:t>and Calendar Migration Overview </a:t>
            </a:r>
            <a:endParaRPr lang="en-GB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 smtClean="0"/>
              <a:t>Student </a:t>
            </a:r>
            <a:r>
              <a:rPr lang="en-GB" sz="1600" b="1" i="1" dirty="0" smtClean="0"/>
              <a:t>perspective</a:t>
            </a:r>
            <a:endParaRPr lang="en-GB" sz="16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Outlook </a:t>
            </a:r>
            <a:r>
              <a:rPr lang="en-GB" sz="1600" b="1" i="1" dirty="0" smtClean="0"/>
              <a:t>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Outlook Web Access – </a:t>
            </a:r>
            <a:r>
              <a:rPr lang="en-GB" sz="1600" b="1" i="1" dirty="0" smtClean="0"/>
              <a:t>OWA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Mobile </a:t>
            </a:r>
            <a:r>
              <a:rPr lang="en-GB" sz="1600" b="1" i="1" dirty="0" smtClean="0"/>
              <a:t>devices configuration</a:t>
            </a:r>
            <a:endParaRPr lang="en-GB" sz="16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 smtClean="0"/>
              <a:t>O365 </a:t>
            </a:r>
            <a:r>
              <a:rPr lang="en-GB" sz="1600" b="1" i="1" dirty="0"/>
              <a:t>email </a:t>
            </a:r>
            <a:r>
              <a:rPr lang="en-GB" sz="1600" b="1" i="1" dirty="0" smtClean="0"/>
              <a:t>policies</a:t>
            </a:r>
          </a:p>
          <a:p>
            <a:r>
              <a:rPr lang="en-GB" sz="2000" b="1" dirty="0" smtClean="0"/>
              <a:t>2. </a:t>
            </a:r>
            <a:r>
              <a:rPr lang="en-GB" sz="2000" b="1" dirty="0"/>
              <a:t>Possible Enquiries and </a:t>
            </a:r>
            <a:r>
              <a:rPr lang="en-GB" sz="2000" b="1" dirty="0" smtClean="0"/>
              <a:t>Incidents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Enquiries for preparation</a:t>
            </a:r>
            <a:endParaRPr lang="en-GB" sz="11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Enquiries for migration completed or post </a:t>
            </a:r>
            <a:r>
              <a:rPr lang="en-GB" sz="1600" b="1" i="1" dirty="0" smtClean="0"/>
              <a:t>migration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Incidents during and post </a:t>
            </a:r>
            <a:r>
              <a:rPr lang="en-GB" sz="1600" b="1" i="1" dirty="0" smtClean="0"/>
              <a:t>migration</a:t>
            </a:r>
            <a:endParaRPr lang="en-GB" sz="1600" b="1" i="1" dirty="0"/>
          </a:p>
          <a:p>
            <a:r>
              <a:rPr lang="en-GB" sz="2000" b="1" dirty="0" smtClean="0"/>
              <a:t>3. </a:t>
            </a:r>
            <a:r>
              <a:rPr lang="en-GB" sz="2000" b="1" dirty="0"/>
              <a:t>Escalation procedures for pre-migration</a:t>
            </a:r>
            <a:endParaRPr lang="en-GB" sz="1600" b="1" dirty="0"/>
          </a:p>
          <a:p>
            <a:r>
              <a:rPr lang="en-GB" sz="2000" b="1" dirty="0" smtClean="0"/>
              <a:t>4. </a:t>
            </a:r>
            <a:r>
              <a:rPr lang="en-GB" sz="2000" b="1" dirty="0"/>
              <a:t>Escalation procedure post-migration</a:t>
            </a:r>
            <a:endParaRPr lang="en-GB" sz="1600" b="1" dirty="0"/>
          </a:p>
          <a:p>
            <a:r>
              <a:rPr lang="en-GB" sz="2000" b="1" dirty="0" smtClean="0"/>
              <a:t>5. Documents</a:t>
            </a:r>
          </a:p>
          <a:p>
            <a:r>
              <a:rPr lang="en-GB" sz="2000" b="1" dirty="0" smtClean="0"/>
              <a:t>6. </a:t>
            </a:r>
            <a:r>
              <a:rPr lang="en-GB" sz="2000" b="1" dirty="0"/>
              <a:t>Project Approach, Timescale, </a:t>
            </a:r>
            <a:r>
              <a:rPr lang="en-GB" sz="2000" b="1" dirty="0" err="1"/>
              <a:t>Comms</a:t>
            </a:r>
            <a:r>
              <a:rPr lang="en-GB" sz="2000" b="1" dirty="0"/>
              <a:t>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6716" y="747355"/>
            <a:ext cx="30966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Table of contents</a:t>
            </a:r>
            <a:endParaRPr lang="en-GB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GB" dirty="0"/>
              <a:t>2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48" y="5952628"/>
            <a:ext cx="1634882" cy="3302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38" y="6139543"/>
            <a:ext cx="995314" cy="64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064" y="1214147"/>
            <a:ext cx="4037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Student perspective</a:t>
            </a:r>
            <a:endParaRPr lang="en-GB" b="1" i="1" dirty="0"/>
          </a:p>
        </p:txBody>
      </p:sp>
      <p:sp>
        <p:nvSpPr>
          <p:cNvPr id="10" name="Rectangle 9"/>
          <p:cNvSpPr/>
          <p:nvPr/>
        </p:nvSpPr>
        <p:spPr>
          <a:xfrm>
            <a:off x="1029444" y="3905569"/>
            <a:ext cx="93837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Outlook clients:</a:t>
            </a:r>
          </a:p>
          <a:p>
            <a:r>
              <a:rPr lang="en-GB" sz="1400" dirty="0" smtClean="0"/>
              <a:t>	- </a:t>
            </a:r>
            <a:r>
              <a:rPr lang="en-GB" sz="1600" i="1" dirty="0" smtClean="0"/>
              <a:t>Windows Outlook 2013</a:t>
            </a:r>
          </a:p>
          <a:p>
            <a:r>
              <a:rPr lang="en-GB" sz="1600" i="1" dirty="0" smtClean="0"/>
              <a:t>	- MAC Microsoft Outlook for MAC 2011</a:t>
            </a:r>
          </a:p>
          <a:p>
            <a:endParaRPr lang="en-GB" sz="1400" i="1" dirty="0" smtClean="0"/>
          </a:p>
          <a:p>
            <a:endParaRPr lang="en-GB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Outlook Web Access – OWA: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1400" dirty="0" smtClean="0"/>
              <a:t>Outlook </a:t>
            </a:r>
            <a:r>
              <a:rPr lang="en-GB" sz="1400" dirty="0"/>
              <a:t>Web Access is a web based app that allows you to access your email, contacts and calendar in Office 365. 	Users can get started with O365 outlook web app by going to the existing </a:t>
            </a:r>
            <a:r>
              <a:rPr lang="en-GB" sz="1400" dirty="0">
                <a:hlinkClick r:id="rId4"/>
              </a:rPr>
              <a:t>webmail.uel.ac.uk</a:t>
            </a:r>
            <a:r>
              <a:rPr lang="en-GB" sz="1400" dirty="0"/>
              <a:t> which will direct them 	to the new page 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</a:rPr>
              <a:t>ht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tp://outlook.com/owa/uel.ac.uk</a:t>
            </a:r>
            <a:endParaRPr lang="en-GB" sz="20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701" y="3694941"/>
            <a:ext cx="2940425" cy="17900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5033" y="1815373"/>
            <a:ext cx="941383" cy="4817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3353" y="2535236"/>
            <a:ext cx="6615404" cy="2986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Email Service – On premise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8469822" y="2533892"/>
            <a:ext cx="2665550" cy="2974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Email service - O365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8198757" y="2535396"/>
            <a:ext cx="390743" cy="298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/>
              <a:t>Sync</a:t>
            </a:r>
            <a:endParaRPr lang="en-GB" sz="800" b="1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020135" y="2262781"/>
            <a:ext cx="29028" cy="12264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69729" y="2442130"/>
            <a:ext cx="29028" cy="1226476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40594" y="1728105"/>
            <a:ext cx="9828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Restart Outlook </a:t>
            </a:r>
            <a:r>
              <a:rPr lang="en-GB" sz="9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First time login</a:t>
            </a: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to O365 </a:t>
            </a: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</a:rPr>
              <a:t>/ Sync items with 0365</a:t>
            </a:r>
            <a:endParaRPr lang="en-GB" sz="9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7282" y="1797032"/>
            <a:ext cx="554678" cy="34346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0537" y="1801436"/>
            <a:ext cx="554678" cy="34346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98036" y="1796571"/>
            <a:ext cx="554678" cy="34346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612900" y="2144767"/>
            <a:ext cx="960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Start preparation</a:t>
            </a:r>
            <a:endParaRPr lang="en-GB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559274" y="2134320"/>
            <a:ext cx="960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Start Migration</a:t>
            </a:r>
            <a:endParaRPr lang="en-GB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703866" y="2128214"/>
            <a:ext cx="960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Migration Completed</a:t>
            </a:r>
            <a:endParaRPr lang="en-GB" sz="1000" b="1" dirty="0"/>
          </a:p>
        </p:txBody>
      </p:sp>
      <p:cxnSp>
        <p:nvCxnSpPr>
          <p:cNvPr id="26" name="Straight Arrow Connector 25"/>
          <p:cNvCxnSpPr>
            <a:stCxn id="16" idx="2"/>
            <a:endCxn id="14" idx="1"/>
          </p:cNvCxnSpPr>
          <p:nvPr/>
        </p:nvCxnSpPr>
        <p:spPr>
          <a:xfrm flipH="1">
            <a:off x="8198757" y="2374436"/>
            <a:ext cx="933253" cy="3101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 rot="5400000" flipV="1">
            <a:off x="8258930" y="2801343"/>
            <a:ext cx="266318" cy="394825"/>
          </a:xfrm>
          <a:prstGeom prst="rightBrace">
            <a:avLst>
              <a:gd name="adj1" fmla="val 8333"/>
              <a:gd name="adj2" fmla="val 5412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8147050" y="3153353"/>
            <a:ext cx="98283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Synchronisation </a:t>
            </a: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period – </a:t>
            </a:r>
            <a:r>
              <a:rPr lang="en-GB" sz="9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few </a:t>
            </a:r>
            <a:r>
              <a:rPr lang="en-GB" sz="900" i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mins</a:t>
            </a:r>
            <a:endParaRPr lang="en-GB" sz="900" i="1" dirty="0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057546" y="2254332"/>
            <a:ext cx="29028" cy="12264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Brace 29"/>
          <p:cNvSpPr/>
          <p:nvPr/>
        </p:nvSpPr>
        <p:spPr>
          <a:xfrm rot="5400000" flipV="1">
            <a:off x="6498311" y="1456840"/>
            <a:ext cx="244951" cy="3097885"/>
          </a:xfrm>
          <a:prstGeom prst="rightBrace">
            <a:avLst>
              <a:gd name="adj1" fmla="val 8333"/>
              <a:gd name="adj2" fmla="val 5412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932449" y="3153353"/>
            <a:ext cx="174873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Migration window (Mailboxes, archive items, Calendar, People and Tasks)</a:t>
            </a:r>
            <a:endParaRPr lang="en-GB" sz="900" b="1" dirty="0"/>
          </a:p>
        </p:txBody>
      </p:sp>
      <p:sp>
        <p:nvSpPr>
          <p:cNvPr id="32" name="Pentagon 31"/>
          <p:cNvSpPr/>
          <p:nvPr/>
        </p:nvSpPr>
        <p:spPr>
          <a:xfrm>
            <a:off x="11030766" y="2535943"/>
            <a:ext cx="406346" cy="295403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91350" y="1817876"/>
            <a:ext cx="941383" cy="481794"/>
          </a:xfrm>
          <a:prstGeom prst="rect">
            <a:avLst/>
          </a:prstGeom>
        </p:spPr>
      </p:pic>
      <p:sp>
        <p:nvSpPr>
          <p:cNvPr id="35" name="Right Brace 34"/>
          <p:cNvSpPr/>
          <p:nvPr/>
        </p:nvSpPr>
        <p:spPr>
          <a:xfrm rot="5400000" flipV="1">
            <a:off x="9889873" y="1573404"/>
            <a:ext cx="246865" cy="2847612"/>
          </a:xfrm>
          <a:prstGeom prst="rightBrace">
            <a:avLst>
              <a:gd name="adj1" fmla="val 8333"/>
              <a:gd name="adj2" fmla="val 5412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nip Single Corner Rectangle 1"/>
          <p:cNvSpPr/>
          <p:nvPr/>
        </p:nvSpPr>
        <p:spPr>
          <a:xfrm>
            <a:off x="8012430" y="1756680"/>
            <a:ext cx="289560" cy="184356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629207" y="1370914"/>
            <a:ext cx="131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i="1" dirty="0" smtClean="0"/>
              <a:t>Automatic Notification &amp; Confirmation email</a:t>
            </a:r>
            <a:endParaRPr lang="en-GB" sz="900" i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792443" y="2912335"/>
            <a:ext cx="18692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C7928-AF24-49F0-890B-77832A6ACCA3}" type="datetime1">
              <a:rPr lang="en-GB" smtClean="0"/>
              <a:t>25/11/2015</a:t>
            </a:fld>
            <a:endParaRPr lang="en-GB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3</a:t>
            </a:fld>
            <a:endParaRPr lang="en-GB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914746" y="2912335"/>
            <a:ext cx="18692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943974" y="2912335"/>
            <a:ext cx="18692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5198" y="3706676"/>
            <a:ext cx="4997126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5"/>
                </a:solidFill>
              </a:rPr>
              <a:t>Note:</a:t>
            </a:r>
            <a:r>
              <a:rPr lang="en-GB" sz="1100" b="1" dirty="0" smtClean="0"/>
              <a:t> </a:t>
            </a:r>
            <a:r>
              <a:rPr lang="en-GB" sz="1100" i="1" dirty="0" smtClean="0">
                <a:solidFill>
                  <a:schemeClr val="accent5"/>
                </a:solidFill>
              </a:rPr>
              <a:t>Lync, </a:t>
            </a:r>
            <a:r>
              <a:rPr lang="en-GB" sz="1100" i="1" dirty="0" err="1" smtClean="0">
                <a:solidFill>
                  <a:schemeClr val="accent5"/>
                </a:solidFill>
              </a:rPr>
              <a:t>OneDrive</a:t>
            </a:r>
            <a:r>
              <a:rPr lang="en-GB" sz="1100" i="1" dirty="0" smtClean="0">
                <a:solidFill>
                  <a:schemeClr val="accent5"/>
                </a:solidFill>
              </a:rPr>
              <a:t> and SharePoint data will remain unaffected </a:t>
            </a:r>
            <a:endParaRPr lang="en-GB" sz="1100" i="1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26035" y="3146456"/>
            <a:ext cx="10571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Post migration</a:t>
            </a:r>
            <a:endParaRPr lang="en-GB" sz="900" dirty="0"/>
          </a:p>
        </p:txBody>
      </p:sp>
      <p:sp>
        <p:nvSpPr>
          <p:cNvPr id="44" name="Rectangle 43"/>
          <p:cNvSpPr/>
          <p:nvPr/>
        </p:nvSpPr>
        <p:spPr>
          <a:xfrm>
            <a:off x="828869" y="514083"/>
            <a:ext cx="64761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1. Email and Calendar Migration </a:t>
            </a:r>
            <a:r>
              <a:rPr lang="en-GB" sz="2800" b="1" dirty="0" smtClean="0"/>
              <a:t>Overview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6303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762" y="826454"/>
            <a:ext cx="10764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Mobile devices configuration:</a:t>
            </a:r>
          </a:p>
          <a:p>
            <a:r>
              <a:rPr lang="en-GB" dirty="0" smtClean="0"/>
              <a:t>	All mobile devices with Android, IOS, Windows and Blackberry can configure email s</a:t>
            </a:r>
            <a:r>
              <a:rPr lang="en-GB" dirty="0" smtClean="0">
                <a:effectLst/>
              </a:rPr>
              <a:t>ettings to O365 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5AA-E7F2-459D-B65C-E0C55C3AA09C}" type="datetime1">
              <a:rPr lang="en-GB" smtClean="0"/>
              <a:t>25/11/2015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696132"/>
              </p:ext>
            </p:extLst>
          </p:nvPr>
        </p:nvGraphicFramePr>
        <p:xfrm>
          <a:off x="1575322" y="3142506"/>
          <a:ext cx="9416143" cy="877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75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15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270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Name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Retention Action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Retention Period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Default 2 years move to archive*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Archive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730 days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Deleted items*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Delete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 Days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Junk email*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Delete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 Days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445792"/>
              </p:ext>
            </p:extLst>
          </p:nvPr>
        </p:nvGraphicFramePr>
        <p:xfrm>
          <a:off x="1575322" y="4618237"/>
          <a:ext cx="9416143" cy="1536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78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3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351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Name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Action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Comment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Allow mobile devices that don't fully support these policies to synchronize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Enable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Any mobile device can connect to O365 even if it doesn’t fully support the policies</a:t>
                      </a:r>
                      <a:r>
                        <a:rPr lang="en-GB" sz="1200" baseline="0" dirty="0" smtClean="0">
                          <a:effectLst/>
                        </a:rPr>
                        <a:t> below.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Allow Simple </a:t>
                      </a:r>
                      <a:r>
                        <a:rPr lang="en-GB" sz="1200" dirty="0" smtClean="0">
                          <a:effectLst/>
                        </a:rPr>
                        <a:t>Device Password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Enabled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Minimum password length</a:t>
                      </a:r>
                      <a:r>
                        <a:rPr lang="en-GB" sz="1200" dirty="0" smtClean="0">
                          <a:effectLst/>
                        </a:rPr>
                        <a:t>: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Enable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4 Characters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Require sign-in after the device has been inactive </a:t>
                      </a:r>
                      <a:r>
                        <a:rPr lang="en-GB" sz="1200" dirty="0" smtClean="0">
                          <a:effectLst/>
                        </a:rPr>
                        <a:t>for 15 </a:t>
                      </a:r>
                      <a:r>
                        <a:rPr lang="en-GB" sz="1200" dirty="0" err="1" smtClean="0">
                          <a:effectLst/>
                        </a:rPr>
                        <a:t>mins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Enable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After 15 Minutes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379371" y="2795804"/>
            <a:ext cx="48907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Mailbox – Retention policy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8701" y="4269624"/>
            <a:ext cx="5478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ctr"/>
            <a:r>
              <a:rPr lang="en-GB" sz="1600" b="1" dirty="0" smtClean="0"/>
              <a:t>Mobile Device Mailbox Policy</a:t>
            </a:r>
            <a:endParaRPr lang="en-GB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98238" y="2463284"/>
            <a:ext cx="336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O365 email policies</a:t>
            </a:r>
            <a:endParaRPr lang="en-GB" b="1" dirty="0"/>
          </a:p>
        </p:txBody>
      </p:sp>
      <p:sp>
        <p:nvSpPr>
          <p:cNvPr id="15" name="Rectangle 14"/>
          <p:cNvSpPr/>
          <p:nvPr/>
        </p:nvSpPr>
        <p:spPr>
          <a:xfrm>
            <a:off x="1500673" y="4003910"/>
            <a:ext cx="10498494" cy="2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50"/>
              </a:spcAft>
            </a:pPr>
            <a:r>
              <a:rPr lang="en-GB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Deleted user mailboxes will be kept for 30 days. This setting cannot be changed.</a:t>
            </a:r>
            <a:endParaRPr lang="en-GB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8869" y="514083"/>
            <a:ext cx="64761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/>
              <a:t>1. </a:t>
            </a:r>
            <a:r>
              <a:rPr lang="en-GB" sz="2800" b="1" dirty="0"/>
              <a:t>Email and Calendar Migration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0151" y="1810137"/>
            <a:ext cx="3171540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- </a:t>
            </a:r>
            <a:r>
              <a:rPr lang="en-GB" sz="1400" i="1" dirty="0"/>
              <a:t>Server name: </a:t>
            </a:r>
            <a:r>
              <a:rPr lang="en-GB" sz="1400" b="1" i="1" dirty="0"/>
              <a:t>outlook.office365.com</a:t>
            </a:r>
            <a:endParaRPr lang="en-GB" sz="1400" i="1" dirty="0"/>
          </a:p>
          <a:p>
            <a:r>
              <a:rPr lang="en-GB" sz="1400" i="1" dirty="0" smtClean="0"/>
              <a:t>- </a:t>
            </a:r>
            <a:r>
              <a:rPr lang="en-GB" sz="1400" i="1" dirty="0"/>
              <a:t>Your username: </a:t>
            </a:r>
            <a:r>
              <a:rPr lang="en-GB" sz="1400" b="1" i="1" dirty="0"/>
              <a:t>username@uel.ac.uk</a:t>
            </a:r>
            <a:endParaRPr lang="en-GB" sz="1400" i="1" dirty="0"/>
          </a:p>
          <a:p>
            <a:r>
              <a:rPr lang="en-GB" sz="1400" i="1" dirty="0" smtClean="0"/>
              <a:t>- </a:t>
            </a:r>
            <a:r>
              <a:rPr lang="en-GB" sz="1400" i="1" dirty="0"/>
              <a:t>Password: </a:t>
            </a:r>
            <a:r>
              <a:rPr lang="en-GB" sz="1400" b="1" i="1" dirty="0"/>
              <a:t>your password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31511" y="249459"/>
            <a:ext cx="10265224" cy="554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2</a:t>
            </a:r>
            <a:r>
              <a:rPr lang="en-GB" sz="2800" b="1" dirty="0" smtClean="0"/>
              <a:t>. Possible </a:t>
            </a:r>
            <a:r>
              <a:rPr lang="en-GB" sz="2800" b="1" dirty="0"/>
              <a:t>Enquiries and </a:t>
            </a:r>
            <a:r>
              <a:rPr lang="en-GB" sz="2800" b="1" dirty="0" smtClean="0"/>
              <a:t>Incidents</a:t>
            </a:r>
            <a:endParaRPr lang="en-GB" sz="2800" b="1" dirty="0"/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1" dirty="0"/>
              <a:t>Enquiries for preparation</a:t>
            </a:r>
            <a:endParaRPr lang="en-GB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Migration schedule : </a:t>
            </a:r>
            <a:r>
              <a:rPr lang="en-GB" sz="1200" u="sng" dirty="0">
                <a:hlinkClick r:id="rId4"/>
              </a:rPr>
              <a:t>http://www2.uel.ac.uk/it-services/o365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Empty </a:t>
            </a:r>
            <a:r>
              <a:rPr lang="en-GB" sz="1200" dirty="0"/>
              <a:t>the deleted items folder.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Info available –  URL links and contacts(Libraries, </a:t>
            </a:r>
            <a:r>
              <a:rPr lang="en-GB" sz="1200" dirty="0" smtClean="0"/>
              <a:t>Hub, Website</a:t>
            </a:r>
            <a:r>
              <a:rPr lang="en-GB" sz="1200" dirty="0"/>
              <a:t>, FAQs, Self-service and Service desk team).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General enquires about preparation for migration.</a:t>
            </a:r>
          </a:p>
          <a:p>
            <a:endParaRPr lang="en-GB" sz="105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1" dirty="0"/>
              <a:t>Enquiries for migration completed or post migration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Migration completed, confirmation email – User instructions restart Outlook, first login.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Outlook clients -Windows, MAC - first time login instructions.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O365 Outlook Web Access OWA - first time login instructions.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Connecting mobile devices (IOS, Android, Windows, other..).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FAQs.</a:t>
            </a: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1" dirty="0"/>
              <a:t>Incidents during and post migration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i="1" dirty="0"/>
              <a:t>Email accounts not migrated due to Incidents during the </a:t>
            </a:r>
            <a:r>
              <a:rPr lang="en-GB" sz="1400" b="1" i="1" dirty="0" smtClean="0"/>
              <a:t>migration</a:t>
            </a:r>
            <a:r>
              <a:rPr lang="en-GB" sz="1400" i="1" dirty="0" smtClean="0"/>
              <a:t>. </a:t>
            </a:r>
            <a:endParaRPr lang="en-GB" sz="1400" i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 smtClean="0"/>
              <a:t>Incident </a:t>
            </a:r>
            <a:r>
              <a:rPr lang="en-GB" sz="1200" i="1" dirty="0"/>
              <a:t>: Type of file not supported in O365.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/>
              <a:t>Incident : Corrupted items.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/>
              <a:t>Other Incidents to workaround.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1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i="1" dirty="0"/>
              <a:t>Email account incidents after migration </a:t>
            </a:r>
            <a:r>
              <a:rPr lang="en-GB" sz="1400" b="1" i="1" dirty="0" smtClean="0"/>
              <a:t>completed</a:t>
            </a:r>
            <a:r>
              <a:rPr lang="en-GB" sz="1400" i="1" dirty="0" smtClean="0"/>
              <a:t>.</a:t>
            </a:r>
            <a:endParaRPr lang="en-GB" sz="1400" i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>
                <a:solidFill>
                  <a:schemeClr val="tx1"/>
                </a:solidFill>
              </a:rPr>
              <a:t>Incident : Unable to Sync O365 – First login</a:t>
            </a:r>
            <a:r>
              <a:rPr lang="en-GB" sz="1200" i="1" dirty="0" smtClean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 smtClean="0"/>
              <a:t>Incident </a:t>
            </a:r>
            <a:r>
              <a:rPr lang="en-GB" sz="1200" i="1" dirty="0"/>
              <a:t>: Missing items (Mailboxes, Calendar, People, Tasks).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200" i="1" dirty="0" smtClean="0"/>
              <a:t>Other </a:t>
            </a:r>
            <a:r>
              <a:rPr lang="en-GB" sz="1200" i="1" dirty="0"/>
              <a:t>Incidents to workaround.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7DD9-2727-499F-8265-033B85B5B2C6}" type="datetime1">
              <a:rPr lang="en-GB" smtClean="0"/>
              <a:t>25/11/2015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>
            <a:off x="2372182" y="2792736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3241" y="675125"/>
            <a:ext cx="8353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3. Escalation </a:t>
            </a:r>
            <a:r>
              <a:rPr lang="en-GB" sz="2800" b="1" dirty="0"/>
              <a:t>procedures </a:t>
            </a:r>
            <a:r>
              <a:rPr lang="en-GB" sz="2800" b="1" dirty="0" smtClean="0"/>
              <a:t>for pre-migration</a:t>
            </a:r>
            <a:endParaRPr lang="en-GB" sz="20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53594" y="4731302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61031" y="3749918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61031" y="1878349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own Arrow 48"/>
          <p:cNvSpPr/>
          <p:nvPr/>
        </p:nvSpPr>
        <p:spPr>
          <a:xfrm rot="10800000">
            <a:off x="9441876" y="2408372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Down Arrow 57"/>
          <p:cNvSpPr/>
          <p:nvPr/>
        </p:nvSpPr>
        <p:spPr>
          <a:xfrm rot="10800000">
            <a:off x="9441876" y="3383216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Down Arrow 58"/>
          <p:cNvSpPr/>
          <p:nvPr/>
        </p:nvSpPr>
        <p:spPr>
          <a:xfrm rot="10800000">
            <a:off x="9441876" y="4367793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2305045" y="3897328"/>
            <a:ext cx="5088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General </a:t>
            </a:r>
            <a:r>
              <a:rPr lang="en-GB" sz="1200" dirty="0" smtClean="0"/>
              <a:t>enquires.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Emptying deleted </a:t>
            </a:r>
            <a:r>
              <a:rPr lang="en-GB" sz="1200" dirty="0"/>
              <a:t>items folder</a:t>
            </a:r>
            <a:r>
              <a:rPr lang="en-GB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Configuring mobile devices.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2301328" y="2844781"/>
            <a:ext cx="5088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O</a:t>
            </a:r>
            <a:r>
              <a:rPr lang="en-GB" sz="1200" dirty="0" smtClean="0"/>
              <a:t>n site support</a:t>
            </a:r>
            <a:endParaRPr lang="en-GB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2297607" y="1915522"/>
            <a:ext cx="5088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Special requests</a:t>
            </a:r>
            <a:endParaRPr lang="en-GB" dirty="0"/>
          </a:p>
        </p:txBody>
      </p:sp>
      <p:sp>
        <p:nvSpPr>
          <p:cNvPr id="63" name="Rounded Rectangle 62"/>
          <p:cNvSpPr/>
          <p:nvPr/>
        </p:nvSpPr>
        <p:spPr>
          <a:xfrm>
            <a:off x="8988170" y="4019226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Service desk</a:t>
            </a:r>
            <a:endParaRPr lang="en-GB" sz="1400" dirty="0"/>
          </a:p>
        </p:txBody>
      </p:sp>
      <p:sp>
        <p:nvSpPr>
          <p:cNvPr id="64" name="Rounded Rectangle 63"/>
          <p:cNvSpPr/>
          <p:nvPr/>
        </p:nvSpPr>
        <p:spPr>
          <a:xfrm>
            <a:off x="8995607" y="3048993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Technical </a:t>
            </a:r>
            <a:r>
              <a:rPr lang="en-GB" sz="1200" dirty="0"/>
              <a:t>S</a:t>
            </a:r>
            <a:r>
              <a:rPr lang="en-GB" sz="1200" dirty="0" smtClean="0"/>
              <a:t>upport Team</a:t>
            </a:r>
            <a:endParaRPr lang="en-GB" sz="1200" dirty="0"/>
          </a:p>
        </p:txBody>
      </p:sp>
      <p:sp>
        <p:nvSpPr>
          <p:cNvPr id="65" name="Rounded Rectangle 64"/>
          <p:cNvSpPr/>
          <p:nvPr/>
        </p:nvSpPr>
        <p:spPr>
          <a:xfrm>
            <a:off x="9003044" y="2052814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Infrastructure &amp; Architecture  Team</a:t>
            </a:r>
            <a:endParaRPr lang="en-GB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212767" y="2607654"/>
            <a:ext cx="1953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err="1" smtClean="0"/>
              <a:t>Comms</a:t>
            </a:r>
            <a:r>
              <a:rPr lang="en-GB" sz="1200" b="1" dirty="0" smtClean="0"/>
              <a:t> for preparation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1599" y="2924115"/>
            <a:ext cx="215129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smtClean="0"/>
              <a:t>UEL O365 email website</a:t>
            </a:r>
          </a:p>
          <a:p>
            <a:r>
              <a:rPr lang="en-GB" sz="1050" u="sng" dirty="0" smtClean="0">
                <a:hlinkClick r:id="rId4"/>
              </a:rPr>
              <a:t>www.uel.ac.uk/it-services</a:t>
            </a:r>
            <a:r>
              <a:rPr lang="en-GB" sz="1050" u="sng" dirty="0" smtClean="0"/>
              <a:t> </a:t>
            </a:r>
            <a:endParaRPr lang="en-GB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12766" y="3386948"/>
            <a:ext cx="195354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smtClean="0"/>
              <a:t>FAQs </a:t>
            </a:r>
          </a:p>
          <a:p>
            <a:r>
              <a:rPr lang="en-GB" sz="1050" i="1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www.uel.ac.uk/it-services/o365</a:t>
            </a:r>
            <a:r>
              <a:rPr lang="en-GB" sz="105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GB" sz="1400" dirty="0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>
          <a:xfrm>
            <a:off x="8610600" y="6374553"/>
            <a:ext cx="2743200" cy="365125"/>
          </a:xfrm>
        </p:spPr>
        <p:txBody>
          <a:bodyPr/>
          <a:lstStyle/>
          <a:p>
            <a:fld id="{86E429C3-FCE5-4EA3-ACEF-19E93D93F512}" type="slidenum">
              <a:rPr lang="en-GB" smtClean="0"/>
              <a:t>6</a:t>
            </a:fld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7560002" y="5008591"/>
            <a:ext cx="4313243" cy="967125"/>
            <a:chOff x="7044614" y="5071171"/>
            <a:chExt cx="4313243" cy="967125"/>
          </a:xfrm>
        </p:grpSpPr>
        <p:grpSp>
          <p:nvGrpSpPr>
            <p:cNvPr id="38" name="Group 37"/>
            <p:cNvGrpSpPr/>
            <p:nvPr/>
          </p:nvGrpSpPr>
          <p:grpSpPr>
            <a:xfrm>
              <a:off x="7044614" y="5071171"/>
              <a:ext cx="4313243" cy="967125"/>
              <a:chOff x="7338257" y="5733661"/>
              <a:chExt cx="3525067" cy="967125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501520" y="5761841"/>
                <a:ext cx="3361804" cy="93894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263172" y="5967173"/>
                <a:ext cx="1905948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/>
                  <a:t>Self-service </a:t>
                </a:r>
                <a:r>
                  <a:rPr lang="en-GB" sz="1050" i="1" dirty="0"/>
                  <a:t>(Log </a:t>
                </a:r>
                <a:r>
                  <a:rPr lang="en-GB" sz="1050" i="1" dirty="0" smtClean="0"/>
                  <a:t>ticket)</a:t>
                </a:r>
              </a:p>
              <a:p>
                <a:pPr algn="ctr"/>
                <a:r>
                  <a:rPr lang="en-GB" sz="900" b="1" i="1" dirty="0">
                    <a:hlinkClick r:id="rId6"/>
                  </a:rPr>
                  <a:t>https://</a:t>
                </a:r>
                <a:r>
                  <a:rPr lang="en-GB" sz="900" b="1" i="1" dirty="0" smtClean="0">
                    <a:hlinkClick r:id="rId6"/>
                  </a:rPr>
                  <a:t>uel.topdesk.net</a:t>
                </a:r>
                <a:r>
                  <a:rPr lang="en-GB" sz="900" b="1" i="1" dirty="0" smtClean="0"/>
                  <a:t> 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338257" y="6293964"/>
                <a:ext cx="1314545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 smtClean="0"/>
                  <a:t>IT </a:t>
                </a:r>
                <a:r>
                  <a:rPr lang="en-GB" sz="1050" dirty="0"/>
                  <a:t>Service </a:t>
                </a:r>
                <a:r>
                  <a:rPr lang="en-GB" sz="1050" dirty="0" smtClean="0"/>
                  <a:t>Desk </a:t>
                </a:r>
                <a:r>
                  <a:rPr lang="en-GB" sz="900" b="1" dirty="0" smtClean="0">
                    <a:hlinkClick r:id="rId7"/>
                  </a:rPr>
                  <a:t>servicedesk@uel.ac.uk</a:t>
                </a:r>
                <a:r>
                  <a:rPr lang="en-GB" sz="900" b="1" dirty="0" smtClean="0"/>
                  <a:t> </a:t>
                </a:r>
                <a:endParaRPr lang="en-GB" sz="60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525305" y="5733661"/>
                <a:ext cx="21705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Support contacts :</a:t>
                </a:r>
                <a:endParaRPr lang="en-GB" sz="1400" b="1" dirty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0326428" y="5622798"/>
              <a:ext cx="102901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Library Contact Points</a:t>
              </a:r>
              <a:endParaRPr lang="en-GB" sz="900" i="1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653080" y="5628178"/>
              <a:ext cx="1912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Hub        Student Union</a:t>
              </a:r>
              <a:endParaRPr lang="en-GB" sz="1200" dirty="0"/>
            </a:p>
          </p:txBody>
        </p:sp>
      </p:grpSp>
      <p:sp>
        <p:nvSpPr>
          <p:cNvPr id="33" name="Striped Right Arrow 32"/>
          <p:cNvSpPr/>
          <p:nvPr/>
        </p:nvSpPr>
        <p:spPr>
          <a:xfrm>
            <a:off x="1380931" y="5019667"/>
            <a:ext cx="1110007" cy="900558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2412" y="1625582"/>
            <a:ext cx="1435254" cy="734554"/>
          </a:xfrm>
          <a:prstGeom prst="rect">
            <a:avLst/>
          </a:prstGeom>
        </p:spPr>
      </p:pic>
      <p:sp>
        <p:nvSpPr>
          <p:cNvPr id="35" name="Date Placeholder 4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DD7D670-14CD-481B-B63C-3FF81C29BF7F}" type="datetime1">
              <a:rPr lang="en-GB" smtClean="0"/>
              <a:t>25/11/2015</a:t>
            </a:fld>
            <a:endParaRPr lang="en-GB"/>
          </a:p>
        </p:txBody>
      </p:sp>
      <p:cxnSp>
        <p:nvCxnSpPr>
          <p:cNvPr id="37" name="Straight Connector 36"/>
          <p:cNvCxnSpPr/>
          <p:nvPr/>
        </p:nvCxnSpPr>
        <p:spPr>
          <a:xfrm>
            <a:off x="2234951" y="1625582"/>
            <a:ext cx="0" cy="324499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71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390839" y="2800479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72251" y="4729714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79688" y="3757661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79688" y="1886092"/>
            <a:ext cx="9378176" cy="11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4"/>
          <p:cNvSpPr txBox="1">
            <a:spLocks noChangeArrowheads="1"/>
          </p:cNvSpPr>
          <p:nvPr/>
        </p:nvSpPr>
        <p:spPr bwMode="auto">
          <a:xfrm>
            <a:off x="2372250" y="3835472"/>
            <a:ext cx="48572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</a:pP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Migration queries</a:t>
            </a:r>
            <a:endParaRPr lang="en-GB" altLang="en-US" sz="1200" i="1" dirty="0" smtClean="0">
              <a:latin typeface="+mn-lt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</a:pP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Connect mobile devices</a:t>
            </a:r>
            <a:r>
              <a:rPr lang="en-GB" altLang="en-US" sz="1200" i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to O365</a:t>
            </a:r>
          </a:p>
          <a:p>
            <a:pPr>
              <a:spcAft>
                <a:spcPct val="0"/>
              </a:spcAft>
            </a:pP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Check if this is a unique incident or batch related or email service incident</a:t>
            </a:r>
          </a:p>
        </p:txBody>
      </p:sp>
      <p:sp>
        <p:nvSpPr>
          <p:cNvPr id="43" name="TextBox 15"/>
          <p:cNvSpPr txBox="1">
            <a:spLocks noChangeArrowheads="1"/>
          </p:cNvSpPr>
          <p:nvPr/>
        </p:nvSpPr>
        <p:spPr bwMode="auto">
          <a:xfrm>
            <a:off x="2390604" y="2831552"/>
            <a:ext cx="28566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</a:pPr>
            <a:r>
              <a:rPr lang="en-GB" altLang="en-US" sz="1200" dirty="0">
                <a:latin typeface="+mn-lt"/>
                <a:cs typeface="Arial" panose="020B0604020202020204" pitchFamily="34" charset="0"/>
              </a:rPr>
              <a:t>Identify cause of </a:t>
            </a: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fault / On site support …</a:t>
            </a:r>
            <a:endParaRPr lang="en-GB" altLang="en-US" sz="12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</a:pPr>
            <a:r>
              <a:rPr lang="en-GB" altLang="en-US" sz="1200" dirty="0">
                <a:latin typeface="+mn-lt"/>
                <a:cs typeface="Arial" panose="020B0604020202020204" pitchFamily="34" charset="0"/>
              </a:rPr>
              <a:t>Resolve any  business as usual </a:t>
            </a: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issues …</a:t>
            </a:r>
            <a:endParaRPr lang="en-GB" altLang="en-US" sz="1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2372600" y="1981165"/>
            <a:ext cx="6308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</a:pPr>
            <a:r>
              <a:rPr lang="en-GB" altLang="en-US" sz="1200" dirty="0">
                <a:latin typeface="+mn-lt"/>
                <a:cs typeface="Arial" panose="020B0604020202020204" pitchFamily="34" charset="0"/>
              </a:rPr>
              <a:t>Review </a:t>
            </a:r>
            <a:r>
              <a:rPr lang="en-GB" altLang="en-US" sz="1200" dirty="0" smtClean="0">
                <a:latin typeface="+mn-lt"/>
                <a:cs typeface="Arial" panose="020B0604020202020204" pitchFamily="34" charset="0"/>
              </a:rPr>
              <a:t>migration process, </a:t>
            </a:r>
            <a:r>
              <a:rPr lang="en-GB" altLang="en-US" sz="1200" b="1" i="1" dirty="0">
                <a:latin typeface="+mn-lt"/>
                <a:cs typeface="Arial" panose="020B0604020202020204" pitchFamily="34" charset="0"/>
              </a:rPr>
              <a:t>Batch </a:t>
            </a:r>
            <a:r>
              <a:rPr lang="en-GB" altLang="en-US" sz="1200" b="1" i="1" dirty="0" smtClean="0">
                <a:latin typeface="+mn-lt"/>
                <a:cs typeface="Arial" panose="020B0604020202020204" pitchFamily="34" charset="0"/>
              </a:rPr>
              <a:t>migration incidents </a:t>
            </a:r>
            <a:r>
              <a:rPr lang="en-GB" altLang="en-US" sz="1200" b="1" i="1" dirty="0">
                <a:latin typeface="+mn-lt"/>
                <a:cs typeface="Arial" panose="020B0604020202020204" pitchFamily="34" charset="0"/>
              </a:rPr>
              <a:t>and remediation of email accounts </a:t>
            </a:r>
            <a:r>
              <a:rPr lang="en-GB" altLang="en-US" sz="1200" b="1" i="1" dirty="0" smtClean="0">
                <a:latin typeface="+mn-lt"/>
                <a:cs typeface="Arial" panose="020B0604020202020204" pitchFamily="34" charset="0"/>
              </a:rPr>
              <a:t>cancelled</a:t>
            </a:r>
            <a:endParaRPr lang="en-GB" altLang="en-US" sz="1200" b="1" i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D670-14CD-481B-B63C-3FF81C29BF7F}" type="datetime1">
              <a:rPr lang="en-GB" smtClean="0"/>
              <a:t>25/11/2015</a:t>
            </a:fld>
            <a:endParaRPr lang="en-GB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7</a:t>
            </a:fld>
            <a:endParaRPr lang="en-GB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412" y="1625582"/>
            <a:ext cx="1435254" cy="734554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27094" y="2619387"/>
            <a:ext cx="2197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smtClean="0"/>
              <a:t>Confirmation email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5927" y="2935848"/>
            <a:ext cx="24198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smtClean="0"/>
              <a:t>UEL O365 email website</a:t>
            </a:r>
          </a:p>
          <a:p>
            <a:r>
              <a:rPr lang="en-GB" sz="1050" u="sng" dirty="0" smtClean="0">
                <a:hlinkClick r:id="rId5"/>
              </a:rPr>
              <a:t>www.uel.ac.uk/it-services</a:t>
            </a:r>
            <a:r>
              <a:rPr lang="en-GB" sz="1050" u="sng" dirty="0" smtClean="0"/>
              <a:t> </a:t>
            </a:r>
            <a:endParaRPr lang="en-GB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227937" y="3383693"/>
            <a:ext cx="205069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200" b="1" dirty="0" smtClean="0"/>
              <a:t>FAQs </a:t>
            </a:r>
          </a:p>
          <a:p>
            <a:r>
              <a:rPr lang="en-GB" sz="1050" i="1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www.uel.ac.uk/it-services/o365</a:t>
            </a:r>
            <a:r>
              <a:rPr lang="en-GB" sz="105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GB" sz="1400" dirty="0"/>
          </a:p>
        </p:txBody>
      </p:sp>
      <p:sp>
        <p:nvSpPr>
          <p:cNvPr id="35" name="Striped Right Arrow 34"/>
          <p:cNvSpPr/>
          <p:nvPr/>
        </p:nvSpPr>
        <p:spPr>
          <a:xfrm>
            <a:off x="1380931" y="5019667"/>
            <a:ext cx="1110007" cy="900558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1163239" y="675125"/>
            <a:ext cx="662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4. Escalation </a:t>
            </a:r>
            <a:r>
              <a:rPr lang="en-GB" sz="2800" b="1" dirty="0"/>
              <a:t>procedure </a:t>
            </a:r>
            <a:r>
              <a:rPr lang="en-GB" sz="2800" b="1" dirty="0" smtClean="0"/>
              <a:t>post-migration</a:t>
            </a:r>
            <a:endParaRPr lang="en-GB" sz="2000" b="1" dirty="0"/>
          </a:p>
        </p:txBody>
      </p:sp>
      <p:sp>
        <p:nvSpPr>
          <p:cNvPr id="41" name="Down Arrow 40"/>
          <p:cNvSpPr/>
          <p:nvPr/>
        </p:nvSpPr>
        <p:spPr>
          <a:xfrm rot="10800000">
            <a:off x="9441876" y="2408372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Down Arrow 55"/>
          <p:cNvSpPr/>
          <p:nvPr/>
        </p:nvSpPr>
        <p:spPr>
          <a:xfrm rot="10800000">
            <a:off x="9441876" y="3383216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Down Arrow 56"/>
          <p:cNvSpPr/>
          <p:nvPr/>
        </p:nvSpPr>
        <p:spPr>
          <a:xfrm rot="10800000">
            <a:off x="9441876" y="4367793"/>
            <a:ext cx="869733" cy="573360"/>
          </a:xfrm>
          <a:prstGeom prst="downArrow">
            <a:avLst>
              <a:gd name="adj1" fmla="val 60257"/>
              <a:gd name="adj2" fmla="val 516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ounded Rectangle 57"/>
          <p:cNvSpPr/>
          <p:nvPr/>
        </p:nvSpPr>
        <p:spPr>
          <a:xfrm>
            <a:off x="8988170" y="4019226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Service desk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8995607" y="3048993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Technical </a:t>
            </a:r>
            <a:r>
              <a:rPr lang="en-GB" sz="1200" dirty="0"/>
              <a:t>S</a:t>
            </a:r>
            <a:r>
              <a:rPr lang="en-GB" sz="1200" dirty="0" smtClean="0"/>
              <a:t>upport Team</a:t>
            </a:r>
            <a:endParaRPr lang="en-GB" sz="1200" dirty="0"/>
          </a:p>
        </p:txBody>
      </p:sp>
      <p:sp>
        <p:nvSpPr>
          <p:cNvPr id="60" name="Rounded Rectangle 59"/>
          <p:cNvSpPr/>
          <p:nvPr/>
        </p:nvSpPr>
        <p:spPr>
          <a:xfrm>
            <a:off x="9003044" y="2052814"/>
            <a:ext cx="1719270" cy="333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Infrastructure &amp; Architecture  Team</a:t>
            </a:r>
            <a:endParaRPr lang="en-GB" sz="1200" dirty="0"/>
          </a:p>
        </p:txBody>
      </p:sp>
      <p:grpSp>
        <p:nvGrpSpPr>
          <p:cNvPr id="61" name="Group 60"/>
          <p:cNvGrpSpPr/>
          <p:nvPr/>
        </p:nvGrpSpPr>
        <p:grpSpPr>
          <a:xfrm>
            <a:off x="7560002" y="5008591"/>
            <a:ext cx="4313243" cy="967125"/>
            <a:chOff x="7044614" y="5071171"/>
            <a:chExt cx="4313243" cy="967125"/>
          </a:xfrm>
        </p:grpSpPr>
        <p:grpSp>
          <p:nvGrpSpPr>
            <p:cNvPr id="62" name="Group 61"/>
            <p:cNvGrpSpPr/>
            <p:nvPr/>
          </p:nvGrpSpPr>
          <p:grpSpPr>
            <a:xfrm>
              <a:off x="7044614" y="5071171"/>
              <a:ext cx="4313243" cy="967125"/>
              <a:chOff x="7338257" y="5733661"/>
              <a:chExt cx="3525067" cy="967125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7501520" y="5761841"/>
                <a:ext cx="3361804" cy="93894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8263172" y="5967173"/>
                <a:ext cx="1905948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/>
                  <a:t>Self-service </a:t>
                </a:r>
                <a:r>
                  <a:rPr lang="en-GB" sz="1050" i="1" dirty="0"/>
                  <a:t>(Log </a:t>
                </a:r>
                <a:r>
                  <a:rPr lang="en-GB" sz="1050" i="1" dirty="0" smtClean="0"/>
                  <a:t>ticket)</a:t>
                </a:r>
              </a:p>
              <a:p>
                <a:pPr algn="ctr"/>
                <a:r>
                  <a:rPr lang="en-GB" sz="900" b="1" i="1" dirty="0">
                    <a:hlinkClick r:id="rId7"/>
                  </a:rPr>
                  <a:t>https://</a:t>
                </a:r>
                <a:r>
                  <a:rPr lang="en-GB" sz="900" b="1" i="1" dirty="0" smtClean="0">
                    <a:hlinkClick r:id="rId7"/>
                  </a:rPr>
                  <a:t>uel.topdesk.net</a:t>
                </a:r>
                <a:r>
                  <a:rPr lang="en-GB" sz="900" b="1" i="1" dirty="0" smtClean="0"/>
                  <a:t> 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7338257" y="6293964"/>
                <a:ext cx="1314545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 smtClean="0"/>
                  <a:t>IT </a:t>
                </a:r>
                <a:r>
                  <a:rPr lang="en-GB" sz="1050" dirty="0"/>
                  <a:t>Service </a:t>
                </a:r>
                <a:r>
                  <a:rPr lang="en-GB" sz="1050" dirty="0" smtClean="0"/>
                  <a:t>Desk </a:t>
                </a:r>
                <a:r>
                  <a:rPr lang="en-GB" sz="900" b="1" dirty="0" smtClean="0">
                    <a:hlinkClick r:id="rId8"/>
                  </a:rPr>
                  <a:t>servicedesk@uel.ac.uk</a:t>
                </a:r>
                <a:r>
                  <a:rPr lang="en-GB" sz="900" b="1" dirty="0" smtClean="0"/>
                  <a:t> </a:t>
                </a:r>
                <a:endParaRPr lang="en-GB" sz="60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7525305" y="5733661"/>
                <a:ext cx="21705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Support contacts :</a:t>
                </a:r>
                <a:endParaRPr lang="en-GB" sz="1400" b="1" dirty="0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10326428" y="5622798"/>
              <a:ext cx="102901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Library Contact Points</a:t>
              </a:r>
              <a:endParaRPr lang="en-GB" sz="900" i="1" dirty="0" smtClean="0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2234951" y="1625582"/>
            <a:ext cx="0" cy="324499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165201" y="5564659"/>
            <a:ext cx="1912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Hub        Student Union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413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9337" y="1843657"/>
            <a:ext cx="66637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b="1" dirty="0" smtClean="0"/>
              <a:t>Support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Connecting mobile devices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i="1" dirty="0" smtClean="0"/>
              <a:t>IOS document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i="1" dirty="0" smtClean="0"/>
              <a:t>Android - Samsung Galaxy Tablet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Preparing your email items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 smtClean="0"/>
              <a:t>Empty deleted items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Migration completed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 smtClean="0"/>
              <a:t>Confirmation 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FAQs : </a:t>
            </a:r>
            <a:r>
              <a:rPr lang="en-GB" i="1" dirty="0" smtClean="0">
                <a:hlinkClick r:id="rId3"/>
              </a:rPr>
              <a:t>http://www.uel.ac.uk/it-services/o365/</a:t>
            </a:r>
            <a:endParaRPr lang="en-GB" i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42AE-A8E1-429C-B89D-D41D04E606F3}" type="datetime1">
              <a:rPr lang="en-GB" smtClean="0"/>
              <a:t>25/11/2015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96" y="86110"/>
            <a:ext cx="1864320" cy="6462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4091" y="664291"/>
            <a:ext cx="3477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5</a:t>
            </a:r>
            <a:r>
              <a:rPr lang="en-GB" sz="2800" b="1" dirty="0" smtClean="0"/>
              <a:t>. Support documents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5424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8A26-C4C6-4023-A017-E6B3FC0EF900}" type="datetime1">
              <a:rPr lang="en-GB" smtClean="0"/>
              <a:t>25/11/2015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9C3-FCE5-4EA3-ACEF-19E93D93F512}" type="slidenum">
              <a:rPr lang="en-GB" smtClean="0"/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54063" y="663575"/>
            <a:ext cx="6286172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2800" b="1" dirty="0"/>
              <a:t>6. Project </a:t>
            </a:r>
            <a:r>
              <a:rPr lang="en-GB" sz="2800" b="1" dirty="0" smtClean="0"/>
              <a:t>Approach, Timescale, </a:t>
            </a:r>
            <a:r>
              <a:rPr lang="en-GB" sz="2800" b="1" dirty="0" err="1"/>
              <a:t>C</a:t>
            </a:r>
            <a:r>
              <a:rPr lang="en-GB" sz="2800" b="1" dirty="0" err="1" smtClean="0"/>
              <a:t>omms</a:t>
            </a:r>
            <a:r>
              <a:rPr lang="en-GB" sz="2800" b="1" dirty="0" smtClean="0"/>
              <a:t>…</a:t>
            </a:r>
            <a:endParaRPr lang="en-GB" sz="2800" b="1" dirty="0"/>
          </a:p>
          <a:p>
            <a:endParaRPr lang="en-GB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730250" y="1668463"/>
            <a:ext cx="6286500" cy="249299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Project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Project Timescale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Pre and Post Communications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753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hase xmlns="b722244d-1484-43f3-8552-2e48661616b1" xsi:nil="true"/>
    <SharedWithUsers xmlns="fc0e4aed-2fe6-46de-a653-1762cfd04416">
      <UserInfo>
        <DisplayName>Ijeoma Nwokolo</DisplayName>
        <AccountId>31</AccountId>
        <AccountType/>
      </UserInfo>
      <UserInfo>
        <DisplayName>Ghaffar Khan</DisplayName>
        <AccountId>65</AccountId>
        <AccountType/>
      </UserInfo>
      <UserInfo>
        <DisplayName>Byron Bernard</DisplayName>
        <AccountId>63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824B19C0EE4041BB27F37A07494868" ma:contentTypeVersion="11" ma:contentTypeDescription="Create a new document." ma:contentTypeScope="" ma:versionID="9bae5823e3cbe76e183522c748515c38">
  <xsd:schema xmlns:xsd="http://www.w3.org/2001/XMLSchema" xmlns:xs="http://www.w3.org/2001/XMLSchema" xmlns:p="http://schemas.microsoft.com/office/2006/metadata/properties" xmlns:ns2="fc0e4aed-2fe6-46de-a653-1762cfd04416" xmlns:ns3="b722244d-1484-43f3-8552-2e48661616b1" targetNamespace="http://schemas.microsoft.com/office/2006/metadata/properties" ma:root="true" ma:fieldsID="74ebe1fc0395f071ec26f55f8310add0" ns2:_="" ns3:_="">
    <xsd:import namespace="fc0e4aed-2fe6-46de-a653-1762cfd04416"/>
    <xsd:import namespace="b722244d-1484-43f3-8552-2e48661616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Phase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e4aed-2fe6-46de-a653-1762cfd044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2244d-1484-43f3-8552-2e48661616b1" elementFormDefault="qualified">
    <xsd:import namespace="http://schemas.microsoft.com/office/2006/documentManagement/types"/>
    <xsd:import namespace="http://schemas.microsoft.com/office/infopath/2007/PartnerControls"/>
    <xsd:element name="Phase" ma:index="9" nillable="true" ma:displayName="Phase" ma:format="Dropdown" ma:internalName="Phase">
      <xsd:simpleType>
        <xsd:restriction base="dms:Choice">
          <xsd:enumeration value="Start-Up"/>
          <xsd:enumeration value="Initiate"/>
          <xsd:enumeration value="Design"/>
          <xsd:enumeration value="Build"/>
          <xsd:enumeration value="Implement"/>
          <xsd:enumeration value="Close"/>
          <xsd:enumeration value="Evalu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6861D5-C0E6-4F02-8C2B-8C019CA4AF80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b722244d-1484-43f3-8552-2e48661616b1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c0e4aed-2fe6-46de-a653-1762cfd04416"/>
  </ds:schemaRefs>
</ds:datastoreItem>
</file>

<file path=customXml/itemProps2.xml><?xml version="1.0" encoding="utf-8"?>
<ds:datastoreItem xmlns:ds="http://schemas.openxmlformats.org/officeDocument/2006/customXml" ds:itemID="{489EAD6B-8608-4E61-915A-A2A7B1F859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25EBCD-FEF4-401D-AAD7-87E54C3403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0e4aed-2fe6-46de-a653-1762cfd04416"/>
    <ds:schemaRef ds:uri="b722244d-1484-43f3-8552-2e48661616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719</Words>
  <Application>Microsoft Office PowerPoint</Application>
  <PresentationFormat>Widescreen</PresentationFormat>
  <Paragraphs>188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Guerrero</dc:creator>
  <cp:lastModifiedBy>Alex Volkov (staff Acc)</cp:lastModifiedBy>
  <cp:revision>263</cp:revision>
  <dcterms:created xsi:type="dcterms:W3CDTF">2015-03-05T11:36:17Z</dcterms:created>
  <dcterms:modified xsi:type="dcterms:W3CDTF">2015-11-25T18:13:56Z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0x01010047824B19C0EE4041BB27F37A07494868</vt:lpwstr>
  </property>
</Properties>
</file>