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358" r:id="rId6"/>
    <p:sldId id="257" r:id="rId7"/>
    <p:sldId id="349" r:id="rId8"/>
    <p:sldId id="338" r:id="rId9"/>
    <p:sldId id="361" r:id="rId10"/>
    <p:sldId id="337" r:id="rId11"/>
    <p:sldId id="348" r:id="rId12"/>
    <p:sldId id="360" r:id="rId13"/>
    <p:sldId id="362" r:id="rId14"/>
    <p:sldId id="345" r:id="rId15"/>
    <p:sldId id="340" r:id="rId16"/>
    <p:sldId id="336" r:id="rId17"/>
    <p:sldId id="343" r:id="rId18"/>
    <p:sldId id="344" r:id="rId19"/>
    <p:sldId id="347" r:id="rId20"/>
    <p:sldId id="359" r:id="rId21"/>
    <p:sldId id="350" r:id="rId22"/>
    <p:sldId id="356" r:id="rId23"/>
    <p:sldId id="351" r:id="rId24"/>
    <p:sldId id="324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7" autoAdjust="0"/>
    <p:restoredTop sz="94578" autoAdjust="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46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vinder Kalsey" userId="S::kalsey@uel.ac.uk::527b45c1-bdd8-4f7d-b354-0230f7ed3f48" providerId="AD" clId="Web-{C9800F93-8CDB-41EA-83DA-624FE9F0C766}"/>
    <pc:docChg chg="modSld">
      <pc:chgData name="Kulvinder Kalsey" userId="S::kalsey@uel.ac.uk::527b45c1-bdd8-4f7d-b354-0230f7ed3f48" providerId="AD" clId="Web-{C9800F93-8CDB-41EA-83DA-624FE9F0C766}" dt="2018-09-04T11:05:07.835" v="21" actId="1076"/>
      <pc:docMkLst>
        <pc:docMk/>
      </pc:docMkLst>
      <pc:sldChg chg="modSp">
        <pc:chgData name="Kulvinder Kalsey" userId="S::kalsey@uel.ac.uk::527b45c1-bdd8-4f7d-b354-0230f7ed3f48" providerId="AD" clId="Web-{C9800F93-8CDB-41EA-83DA-624FE9F0C766}" dt="2018-09-04T11:05:07.835" v="21" actId="1076"/>
        <pc:sldMkLst>
          <pc:docMk/>
          <pc:sldMk cId="1474674564" sldId="351"/>
        </pc:sldMkLst>
        <pc:spChg chg="mod">
          <ac:chgData name="Kulvinder Kalsey" userId="S::kalsey@uel.ac.uk::527b45c1-bdd8-4f7d-b354-0230f7ed3f48" providerId="AD" clId="Web-{C9800F93-8CDB-41EA-83DA-624FE9F0C766}" dt="2018-09-04T11:05:07.835" v="21" actId="1076"/>
          <ac:spMkLst>
            <pc:docMk/>
            <pc:sldMk cId="1474674564" sldId="351"/>
            <ac:spMk id="2" creationId="{00000000-0000-0000-0000-000000000000}"/>
          </ac:spMkLst>
        </pc:spChg>
        <pc:spChg chg="mod">
          <ac:chgData name="Kulvinder Kalsey" userId="S::kalsey@uel.ac.uk::527b45c1-bdd8-4f7d-b354-0230f7ed3f48" providerId="AD" clId="Web-{C9800F93-8CDB-41EA-83DA-624FE9F0C766}" dt="2018-09-04T11:04:56.085" v="20" actId="1076"/>
          <ac:spMkLst>
            <pc:docMk/>
            <pc:sldMk cId="1474674564" sldId="351"/>
            <ac:spMk id="3" creationId="{00000000-0000-0000-0000-000000000000}"/>
          </ac:spMkLst>
        </pc:spChg>
      </pc:sldChg>
    </pc:docChg>
  </pc:docChgLst>
  <pc:docChgLst>
    <pc:chgData name="Kulvinder Kalsey" userId="S::kalsey@uel.ac.uk::527b45c1-bdd8-4f7d-b354-0230f7ed3f48" providerId="AD" clId="Web-{C4898480-0873-41A9-B3D6-B16BCF21AC8D}"/>
    <pc:docChg chg="modSld">
      <pc:chgData name="Kulvinder Kalsey" userId="S::kalsey@uel.ac.uk::527b45c1-bdd8-4f7d-b354-0230f7ed3f48" providerId="AD" clId="Web-{C4898480-0873-41A9-B3D6-B16BCF21AC8D}" dt="2018-09-04T10:23:25.027" v="3" actId="20577"/>
      <pc:docMkLst>
        <pc:docMk/>
      </pc:docMkLst>
      <pc:sldChg chg="modSp">
        <pc:chgData name="Kulvinder Kalsey" userId="S::kalsey@uel.ac.uk::527b45c1-bdd8-4f7d-b354-0230f7ed3f48" providerId="AD" clId="Web-{C4898480-0873-41A9-B3D6-B16BCF21AC8D}" dt="2018-09-04T10:23:25.027" v="3" actId="20577"/>
        <pc:sldMkLst>
          <pc:docMk/>
          <pc:sldMk cId="4035218816" sldId="349"/>
        </pc:sldMkLst>
        <pc:spChg chg="mod">
          <ac:chgData name="Kulvinder Kalsey" userId="S::kalsey@uel.ac.uk::527b45c1-bdd8-4f7d-b354-0230f7ed3f48" providerId="AD" clId="Web-{C4898480-0873-41A9-B3D6-B16BCF21AC8D}" dt="2018-09-04T10:22:37.075" v="0" actId="1076"/>
          <ac:spMkLst>
            <pc:docMk/>
            <pc:sldMk cId="4035218816" sldId="349"/>
            <ac:spMk id="2" creationId="{00000000-0000-0000-0000-000000000000}"/>
          </ac:spMkLst>
        </pc:spChg>
        <pc:spChg chg="mod">
          <ac:chgData name="Kulvinder Kalsey" userId="S::kalsey@uel.ac.uk::527b45c1-bdd8-4f7d-b354-0230f7ed3f48" providerId="AD" clId="Web-{C4898480-0873-41A9-B3D6-B16BCF21AC8D}" dt="2018-09-04T10:23:25.027" v="3" actId="20577"/>
          <ac:spMkLst>
            <pc:docMk/>
            <pc:sldMk cId="4035218816" sldId="34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38F97-FCAF-4825-A91A-FC98CE229675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3AB79-B3AB-4126-8755-54F47502B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Software centre – download free software to use in UEL computers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3AB79-B3AB-4126-8755-54F47502B5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3AB79-B3AB-4126-8755-54F47502B5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26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3AB79-B3AB-4126-8755-54F47502B5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3AB79-B3AB-4126-8755-54F47502B5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2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IT Facilities available to students</a:t>
            </a:r>
          </a:p>
          <a:p>
            <a:endParaRPr lang="en-GB"/>
          </a:p>
          <a:p>
            <a:r>
              <a:rPr lang="en-GB"/>
              <a:t>Student Union Tech team provide support to students days</a:t>
            </a:r>
            <a:r>
              <a:rPr lang="en-GB" baseline="0"/>
              <a:t> (? Need to find out)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3AB79-B3AB-4126-8755-54F47502B57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5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13716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46B9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9087" y="5731459"/>
            <a:ext cx="5489346" cy="195476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16877" y="1191005"/>
            <a:ext cx="2503232" cy="46556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69087" y="5731459"/>
            <a:ext cx="5489346" cy="195476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69087" y="5731459"/>
            <a:ext cx="5489346" cy="195476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46B9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439400" y="6391655"/>
            <a:ext cx="1280159" cy="298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69087" y="5731459"/>
            <a:ext cx="5489346" cy="195476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725" y="249682"/>
            <a:ext cx="11350548" cy="6091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725" y="1244219"/>
            <a:ext cx="11350548" cy="34452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09" y="6369390"/>
            <a:ext cx="1538991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el.ac.uk/" TargetMode="External"/><Relationship Id="rId2" Type="http://schemas.openxmlformats.org/officeDocument/2006/relationships/hyperlink" Target="https://eu-fed03.federate365.com/adfs/ls/?lc=2057&amp;client-request-id=740abb7a-e99e-4b1e-8715-2f14f027a680&amp;username=kalsey@uel.ac.uk&amp;wa=wsignin1.0&amp;wtrealm=urn:federation:MicrosoftOnline&amp;wctx=estsredirect%3d2%26estsrequest%3drQIIAeNisFLLKCkpKLbS1y9NzUlM1ivOSCxKLcjPzCvRS87P1csvSs9MAbGKhLgEqnZzlcx7KefdLqov8kF9WcMqRgN8mvXj0_KLcov1U1LTEktzSvQSiwsqLjAyvmBk7GJiMTIwNd_ExOzr5HmC6dwhuVtMgv5F6Z4p4cVuqSmpRYklmfl5j5h4Q4tTi_zzcipD8rNT8yYx8-Xkp2fmxRcXpcWn5eSXAwWA1hQkJpfEl2QmZ6eW7GJWMTe1tLBMMTXXNTUxMtc1MTVP07VISjbQNUpMski0TElJSbY0vsAi8IOFcREr0EuJMYeadqx56rF78oZ3cq-TU0-x6ge4Rbhbevjrl3v4G3sm55sWuLsaGXu6prr5ZAdGpHoWJQWFlhSGBxknlQbamloZ7uI0IzUQ7BMLimwNAQ2&amp;popupui=&amp;SSO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1234567@uel.ac.u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hyperlink" Target="https://intranet.uel.ac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elac.sharepoint.com/itservices/pages/digitaltrainingservices/landingpages/student-landing-page.aspx?csf=1&amp;e=pw3tk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tmp"/><Relationship Id="rId5" Type="http://schemas.openxmlformats.org/officeDocument/2006/relationships/hyperlink" Target="https://uelac.sharepoint.com/itservices/pages/digitaltrainingservices/landingpages/dctt-home.aspx" TargetMode="External"/><Relationship Id="rId4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uel.ac.uk/" TargetMode="External"/><Relationship Id="rId3" Type="http://schemas.openxmlformats.org/officeDocument/2006/relationships/hyperlink" Target="https://intranet.uel.ac.uk" TargetMode="External"/><Relationship Id="rId7" Type="http://schemas.openxmlformats.org/officeDocument/2006/relationships/hyperlink" Target="https://uelac.sharepoint.com/LibraryandLearningServices/Pages/default.aspx" TargetMode="External"/><Relationship Id="rId2" Type="http://schemas.openxmlformats.org/officeDocument/2006/relationships/hyperlink" Target="http://Introduction.aspx?csf=1&amp;e=2SDM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elac.sharepoint.com/StudentSupport/Pages/The-Hub.aspx" TargetMode="External"/><Relationship Id="rId11" Type="http://schemas.openxmlformats.org/officeDocument/2006/relationships/hyperlink" Target="https://www.lynda.com/" TargetMode="External"/><Relationship Id="rId5" Type="http://schemas.openxmlformats.org/officeDocument/2006/relationships/hyperlink" Target="https://uelac.sharepoint.com/ITServices/Pages/DigitalTrainingServices/LandingPages/dctt-home.aspx" TargetMode="External"/><Relationship Id="rId10" Type="http://schemas.openxmlformats.org/officeDocument/2006/relationships/hyperlink" Target="https://uelac.sharepoint.com/ITServices/Pages/Cyber-Awareness/Information-Security.aspx" TargetMode="External"/><Relationship Id="rId4" Type="http://schemas.openxmlformats.org/officeDocument/2006/relationships/hyperlink" Target="https://intranet.uel.ac.uk/itservices" TargetMode="External"/><Relationship Id="rId9" Type="http://schemas.openxmlformats.org/officeDocument/2006/relationships/hyperlink" Target="https://uelac.sharepoint.com/students/Pages/Support-and-advice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K.kalsey@uel.ac.u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.kalsey@uel.ac.uk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uel-prs.uel.ac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000123@uel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678586" y="1895871"/>
            <a:ext cx="10991850" cy="2409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8440" marR="12700" indent="-205740" algn="ctr">
              <a:lnSpc>
                <a:spcPts val="9510"/>
              </a:lnSpc>
            </a:pPr>
            <a:r>
              <a:rPr lang="en-GB" sz="8800" b="1" spc="-235" dirty="0" smtClean="0">
                <a:solidFill>
                  <a:srgbClr val="FFFFFF"/>
                </a:solidFill>
                <a:latin typeface="Raleway"/>
                <a:cs typeface="Raleway"/>
              </a:rPr>
              <a:t>Student IT Induction (</a:t>
            </a:r>
            <a:r>
              <a:rPr lang="en-GB" sz="8800" b="1" spc="-235" dirty="0">
                <a:solidFill>
                  <a:srgbClr val="FFFFFF"/>
                </a:solidFill>
                <a:latin typeface="Raleway"/>
                <a:cs typeface="Raleway"/>
              </a:rPr>
              <a:t>UEL)</a:t>
            </a:r>
            <a:endParaRPr sz="8800" dirty="0">
              <a:latin typeface="Raleway"/>
              <a:cs typeface="Raleway"/>
            </a:endParaRPr>
          </a:p>
        </p:txBody>
      </p:sp>
      <p:pic>
        <p:nvPicPr>
          <p:cNvPr id="1026" name="Picture 2" descr="Image result for UEL Wi-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96" y="-82296"/>
            <a:ext cx="1520952" cy="15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726" y="1794652"/>
            <a:ext cx="113505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latin typeface="Raleway" panose="020B0503030101060003" pitchFamily="34" charset="0"/>
                <a:cs typeface="Arial" panose="020B0604020202020204" pitchFamily="34" charset="0"/>
              </a:rPr>
              <a:t>Open a web browser and type</a:t>
            </a:r>
            <a:r>
              <a:rPr lang="en-GB" sz="3200" dirty="0">
                <a:latin typeface="Raleway" panose="020B0503030101060003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GB" sz="3200" dirty="0">
                <a:latin typeface="Raleway" panose="020B0503030101060003" pitchFamily="34" charset="0"/>
                <a:cs typeface="Arial" panose="020B0604020202020204" pitchFamily="34" charset="0"/>
                <a:hlinkClick r:id="rId3"/>
              </a:rPr>
              <a:t>https://intranet.uel.ac.uk</a:t>
            </a:r>
            <a:r>
              <a:rPr lang="en-GB" sz="3200" dirty="0">
                <a:latin typeface="Raleway" panose="020B0503030101060003" pitchFamily="34" charset="0"/>
                <a:cs typeface="Arial" panose="020B0604020202020204" pitchFamily="34" charset="0"/>
              </a:rPr>
              <a:t> to login to intranet (internal UEL website).</a:t>
            </a:r>
          </a:p>
          <a:p>
            <a:pPr marL="742950" lvl="0" indent="-742950">
              <a:buFont typeface="+mj-lt"/>
              <a:buAutoNum type="arabicPeriod"/>
            </a:pPr>
            <a:endParaRPr lang="en-GB" sz="3200" dirty="0"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latin typeface="Raleway" panose="020B0503030101060003" pitchFamily="34" charset="0"/>
                <a:cs typeface="Arial" panose="020B0604020202020204" pitchFamily="34" charset="0"/>
              </a:rPr>
              <a:t>Login credentials e.g. </a:t>
            </a:r>
            <a:r>
              <a:rPr lang="en-GB" sz="3200" dirty="0">
                <a:latin typeface="Raleway" panose="020B0503030101060003" pitchFamily="34" charset="0"/>
                <a:cs typeface="Arial" panose="020B0604020202020204" pitchFamily="34" charset="0"/>
                <a:hlinkClick r:id="rId4"/>
              </a:rPr>
              <a:t>u1234567@uel.ac.uk</a:t>
            </a:r>
            <a:r>
              <a:rPr lang="en-GB" sz="3200" dirty="0">
                <a:latin typeface="Raleway" panose="020B0503030101060003" pitchFamily="34" charset="0"/>
                <a:cs typeface="Arial" panose="020B0604020202020204" pitchFamily="34" charset="0"/>
              </a:rPr>
              <a:t> and your password (example</a:t>
            </a:r>
            <a:r>
              <a:rPr lang="en-GB" sz="3200">
                <a:latin typeface="Raleway" panose="020B0503030101060003" pitchFamily="34" charset="0"/>
                <a:cs typeface="Arial" panose="020B0604020202020204" pitchFamily="34" charset="0"/>
              </a:rPr>
              <a:t>: 23-feb-95)</a:t>
            </a:r>
            <a:endParaRPr lang="en-GB" sz="3200" dirty="0"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3200" dirty="0">
              <a:solidFill>
                <a:srgbClr val="46B9B6"/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GB" sz="3200" dirty="0">
              <a:latin typeface="Raleway" panose="020B05030301010600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How to log into the Intranet?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4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anet - UEL organisational structures September 20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" r="10081" b="11601"/>
          <a:stretch/>
        </p:blipFill>
        <p:spPr>
          <a:xfrm>
            <a:off x="640480" y="411480"/>
            <a:ext cx="9811112" cy="5650992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2095393">
            <a:off x="5111497" y="1755648"/>
            <a:ext cx="2898648" cy="178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s - UEL organisational structures September 20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r="10416" b="3466"/>
          <a:stretch/>
        </p:blipFill>
        <p:spPr>
          <a:xfrm>
            <a:off x="1208732" y="82296"/>
            <a:ext cx="9774536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8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21012">
            <a:off x="5537889" y="3484563"/>
            <a:ext cx="4126721" cy="1455774"/>
          </a:xfrm>
          <a:prstGeom prst="snip2DiagRect">
            <a:avLst>
              <a:gd name="adj1" fmla="val 1159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Office 365/OneDrive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15277" y="1501841"/>
            <a:ext cx="72936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en-GB" sz="3200" b="1" spc="-80" dirty="0">
                <a:latin typeface="Raleway"/>
                <a:ea typeface="+mj-ea"/>
                <a:cs typeface="Raleway"/>
              </a:rPr>
              <a:t>All of Microsoft Office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3200" spc="-80" dirty="0">
                <a:latin typeface="Raleway"/>
                <a:ea typeface="+mj-ea"/>
                <a:cs typeface="Raleway"/>
              </a:rPr>
              <a:t>Word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3200" spc="-80" dirty="0">
                <a:latin typeface="Raleway"/>
                <a:ea typeface="+mj-ea"/>
                <a:cs typeface="Raleway"/>
              </a:rPr>
              <a:t>Excel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3200" spc="-80" dirty="0">
                <a:latin typeface="Raleway"/>
                <a:ea typeface="+mj-ea"/>
                <a:cs typeface="Raleway"/>
              </a:rPr>
              <a:t>Outlook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3200" spc="-80" dirty="0">
                <a:latin typeface="Raleway"/>
                <a:ea typeface="+mj-ea"/>
                <a:cs typeface="Raleway"/>
              </a:rPr>
              <a:t>OneNote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3200" spc="-80" dirty="0">
                <a:latin typeface="Raleway"/>
                <a:ea typeface="+mj-ea"/>
                <a:cs typeface="Raleway"/>
              </a:rPr>
              <a:t>More…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200" b="1" spc="-80" dirty="0">
                <a:latin typeface="Raleway"/>
                <a:ea typeface="+mj-ea"/>
                <a:cs typeface="Raleway"/>
              </a:rPr>
              <a:t>Anywhere, on any device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200" b="1" spc="-80" dirty="0">
                <a:latin typeface="Raleway"/>
                <a:ea typeface="+mj-ea"/>
                <a:cs typeface="Raleway"/>
              </a:rPr>
              <a:t>1TB of storage (OneDrive)</a:t>
            </a:r>
          </a:p>
          <a:p>
            <a:pPr marL="742950" indent="-742950">
              <a:buFont typeface="+mj-lt"/>
              <a:buAutoNum type="arabicPeriod"/>
            </a:pP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13" r="56161" b="4917"/>
          <a:stretch/>
        </p:blipFill>
        <p:spPr>
          <a:xfrm>
            <a:off x="8247887" y="1275207"/>
            <a:ext cx="3383281" cy="3278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906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07341" y="1261872"/>
            <a:ext cx="11552428" cy="499262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200" b="1" spc="-80" dirty="0">
              <a:latin typeface="Raleway"/>
              <a:ea typeface="+mj-ea"/>
              <a:cs typeface="Raleway"/>
            </a:endParaRPr>
          </a:p>
          <a:p>
            <a:pPr>
              <a:defRPr/>
            </a:pPr>
            <a:r>
              <a:rPr lang="en-GB" sz="3200" spc="-80" dirty="0">
                <a:latin typeface="Raleway" panose="020B0503030101060003" pitchFamily="34" charset="0"/>
                <a:ea typeface="+mj-ea"/>
                <a:cs typeface="Raleway"/>
              </a:rPr>
              <a:t>To download To Office 2016 products (e.g. Word, Excel, PowerPoint…) 2016 on your mobile device mobile device go to you phone’s application store or App Store</a:t>
            </a:r>
          </a:p>
          <a:p>
            <a:pPr>
              <a:defRPr/>
            </a:pPr>
            <a:endParaRPr lang="en-GB" sz="3200" spc="-80" dirty="0">
              <a:latin typeface="Raleway" panose="020B0503030101060003" pitchFamily="34" charset="0"/>
              <a:ea typeface="+mj-ea"/>
              <a:cs typeface="Raleway"/>
            </a:endParaRPr>
          </a:p>
          <a:p>
            <a:pPr>
              <a:defRPr/>
            </a:pPr>
            <a:r>
              <a:rPr lang="en-GB" sz="3200" spc="-80" dirty="0">
                <a:latin typeface="Raleway" panose="020B0503030101060003" pitchFamily="34" charset="0"/>
                <a:ea typeface="+mj-ea"/>
                <a:cs typeface="Raleway"/>
              </a:rPr>
              <a:t>To download Office 2016 on Windows or Mac </a:t>
            </a:r>
            <a:r>
              <a:rPr lang="en-GB" sz="3200" dirty="0">
                <a:latin typeface="Raleway" panose="020B0503030101060003" pitchFamily="34" charset="0"/>
              </a:rPr>
              <a:t>devices</a:t>
            </a:r>
            <a:r>
              <a:rPr lang="en-GB" sz="3200" spc="-80" dirty="0">
                <a:latin typeface="Raleway" panose="020B0503030101060003" pitchFamily="34" charset="0"/>
                <a:ea typeface="+mj-ea"/>
                <a:cs typeface="Raleway"/>
              </a:rPr>
              <a:t>, go to </a:t>
            </a:r>
            <a:r>
              <a:rPr lang="en-GB" sz="3200" spc="-80" dirty="0">
                <a:latin typeface="Raleway" panose="020B0503030101060003" pitchFamily="34" charset="0"/>
                <a:ea typeface="+mj-ea"/>
                <a:cs typeface="Raleway"/>
                <a:hlinkClick r:id="rId2"/>
              </a:rPr>
              <a:t>https://</a:t>
            </a:r>
            <a:r>
              <a:rPr lang="en-GB" sz="3200" spc="-80" dirty="0">
                <a:latin typeface="Raleway" panose="020B0503030101060003" pitchFamily="34" charset="0"/>
                <a:cs typeface="Raleway"/>
                <a:hlinkClick r:id="rId2"/>
              </a:rPr>
              <a:t>intranet.uel.ac.uk</a:t>
            </a:r>
            <a:r>
              <a:rPr lang="en-GB" sz="3200" spc="-80" dirty="0">
                <a:latin typeface="Raleway" panose="020B0503030101060003" pitchFamily="34" charset="0"/>
                <a:cs typeface="Raleway"/>
              </a:rPr>
              <a:t> </a:t>
            </a:r>
            <a:r>
              <a:rPr lang="en-GB" sz="3200" spc="-80" dirty="0">
                <a:latin typeface="Raleway" panose="020B0503030101060003" pitchFamily="34" charset="0"/>
                <a:cs typeface="Raleway"/>
                <a:sym typeface="Wingdings" panose="05000000000000000000" pitchFamily="2" charset="2"/>
              </a:rPr>
              <a:t> Office 365                     Office 2016 </a:t>
            </a:r>
            <a:endParaRPr lang="en-GB" sz="3200" spc="-80" dirty="0">
              <a:latin typeface="Raleway" panose="020B0503030101060003" pitchFamily="34" charset="0"/>
              <a:ea typeface="+mj-ea"/>
              <a:cs typeface="Raleway"/>
            </a:endParaRPr>
          </a:p>
          <a:p>
            <a:pPr marL="0" indent="0">
              <a:buNone/>
              <a:defRPr/>
            </a:pPr>
            <a:endParaRPr lang="en-GB" sz="3200" dirty="0">
              <a:latin typeface="Raleway" panose="020B0503030101060003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200" dirty="0">
              <a:latin typeface="Raleway" panose="020B0503030101060003" pitchFamily="34" charset="0"/>
            </a:endParaRPr>
          </a:p>
        </p:txBody>
      </p:sp>
      <p:pic>
        <p:nvPicPr>
          <p:cNvPr id="5" name="Picture 4" descr="Microsoft Office Home - UEL organisational structures September 20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1" t="21120" r="17205" b="75737"/>
          <a:stretch/>
        </p:blipFill>
        <p:spPr>
          <a:xfrm>
            <a:off x="7907880" y="4315968"/>
            <a:ext cx="1593669" cy="307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Microsoft Office 2016 Download</a:t>
            </a:r>
          </a:p>
        </p:txBody>
      </p:sp>
    </p:spTree>
    <p:extLst>
      <p:ext uri="{BB962C8B-B14F-4D97-AF65-F5344CB8AC3E}">
        <p14:creationId xmlns:p14="http://schemas.microsoft.com/office/powerpoint/2010/main" val="19018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2307525" y="3051084"/>
            <a:ext cx="6254872" cy="609152"/>
          </a:xfrm>
        </p:spPr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IT Support and Training</a:t>
            </a:r>
            <a:endParaRPr lang="en-GB" dirty="0"/>
          </a:p>
        </p:txBody>
      </p:sp>
      <p:pic>
        <p:nvPicPr>
          <p:cNvPr id="2" name="Picture 1" descr="Student Overview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8" t="14533" r="25371"/>
          <a:stretch/>
        </p:blipFill>
        <p:spPr>
          <a:xfrm>
            <a:off x="7993444" y="2203704"/>
            <a:ext cx="4198556" cy="4224920"/>
          </a:xfrm>
          <a:prstGeom prst="rect">
            <a:avLst/>
          </a:prstGeom>
        </p:spPr>
      </p:pic>
      <p:pic>
        <p:nvPicPr>
          <p:cNvPr id="3" name="Picture 2" descr="Digital Training Services - Internet Explorer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16800" r="17144" b="1200"/>
          <a:stretch/>
        </p:blipFill>
        <p:spPr>
          <a:xfrm>
            <a:off x="1298448" y="374904"/>
            <a:ext cx="5924509" cy="4306824"/>
          </a:xfrm>
          <a:prstGeom prst="rect">
            <a:avLst/>
          </a:prstGeom>
        </p:spPr>
      </p:pic>
      <p:sp>
        <p:nvSpPr>
          <p:cNvPr id="10" name="Bent-Up Arrow 9"/>
          <p:cNvSpPr/>
          <p:nvPr/>
        </p:nvSpPr>
        <p:spPr>
          <a:xfrm rot="5400000">
            <a:off x="3158321" y="2087074"/>
            <a:ext cx="3091251" cy="56284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 rot="16200000" flipH="1">
            <a:off x="-1000572" y="3020730"/>
            <a:ext cx="4883597" cy="121613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40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cs typeface="Raleway"/>
              </a:rPr>
              <a:t>Download Apps on your mobile devices</a:t>
            </a:r>
            <a:endParaRPr lang="en-GB" sz="3200" spc="-80" dirty="0">
              <a:latin typeface="Raleway" panose="020B0503030101060003" pitchFamily="34" charset="0"/>
              <a:ea typeface="+mj-ea"/>
              <a:cs typeface="Raleway"/>
            </a:endParaRPr>
          </a:p>
          <a:p>
            <a:pPr marL="0" indent="0">
              <a:buNone/>
              <a:defRPr/>
            </a:pPr>
            <a:endParaRPr lang="en-GB" sz="3200" dirty="0">
              <a:latin typeface="Raleway" panose="020B0503030101060003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200" dirty="0">
              <a:latin typeface="Raleway" panose="020B0503030101060003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5942" y="91061"/>
            <a:ext cx="11800985" cy="609152"/>
          </a:xfrm>
        </p:spPr>
        <p:txBody>
          <a:bodyPr/>
          <a:lstStyle/>
          <a:p>
            <a:pPr>
              <a:defRPr/>
            </a:pPr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Access resources on your mobile devices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42" y="1262488"/>
            <a:ext cx="2160000" cy="2160000"/>
          </a:xfrm>
          <a:prstGeom prst="rect">
            <a:avLst/>
          </a:prstGeom>
        </p:spPr>
      </p:pic>
      <p:pic>
        <p:nvPicPr>
          <p:cNvPr id="1028" name="Picture 4" descr="Image result for onedri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r="21337"/>
          <a:stretch/>
        </p:blipFill>
        <p:spPr bwMode="auto">
          <a:xfrm>
            <a:off x="9472573" y="1225405"/>
            <a:ext cx="234867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042" y="3911611"/>
            <a:ext cx="216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243" y="3910598"/>
            <a:ext cx="216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788" y="1225405"/>
            <a:ext cx="2160000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6832" y="1262488"/>
            <a:ext cx="1344168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‘Get started’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88" y="3910598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25" y="1183535"/>
            <a:ext cx="11350547" cy="4855173"/>
          </a:xfrm>
        </p:spPr>
        <p:txBody>
          <a:bodyPr numCol="2"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Self service</a:t>
            </a:r>
          </a:p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Printing service</a:t>
            </a:r>
          </a:p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Free Wi-Fi</a:t>
            </a:r>
          </a:p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Open access PCs/Mac</a:t>
            </a:r>
          </a:p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Collaboration space in the library</a:t>
            </a:r>
          </a:p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Software centre – free software download</a:t>
            </a:r>
          </a:p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Lynda.com</a:t>
            </a:r>
          </a:p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MOS</a:t>
            </a:r>
          </a:p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Office 365</a:t>
            </a:r>
          </a:p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Student Union Tech Team</a:t>
            </a:r>
          </a:p>
          <a:p>
            <a:r>
              <a:rPr lang="en-GB" dirty="0"/>
              <a:t>UEL Intranet</a:t>
            </a:r>
          </a:p>
          <a:p>
            <a:r>
              <a:rPr lang="en-GB" dirty="0"/>
              <a:t>OneDrive</a:t>
            </a:r>
          </a:p>
          <a:p>
            <a:r>
              <a:rPr lang="en-GB" dirty="0"/>
              <a:t>Free – Microsoft Office 2016 download</a:t>
            </a:r>
          </a:p>
          <a:p>
            <a:r>
              <a:rPr lang="en-GB" dirty="0">
                <a:solidFill>
                  <a:schemeClr val="tx1"/>
                </a:solidFill>
                <a:latin typeface="Raleway" panose="020B0503030101060003" pitchFamily="34" charset="0"/>
              </a:rPr>
              <a:t>1TB storage space </a:t>
            </a:r>
          </a:p>
          <a:p>
            <a:endParaRPr lang="en-GB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IT Facilities available to students</a:t>
            </a:r>
          </a:p>
        </p:txBody>
      </p:sp>
    </p:spTree>
    <p:extLst>
      <p:ext uri="{BB962C8B-B14F-4D97-AF65-F5344CB8AC3E}">
        <p14:creationId xmlns:p14="http://schemas.microsoft.com/office/powerpoint/2010/main" val="26121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80" dirty="0" smtClean="0">
                <a:solidFill>
                  <a:srgbClr val="46B9B6"/>
                </a:solidFill>
                <a:latin typeface="Raleway"/>
                <a:cs typeface="Raleway"/>
              </a:rPr>
              <a:t>Security Points </a:t>
            </a:r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to </a:t>
            </a:r>
            <a:r>
              <a:rPr lang="en-GB" b="1" spc="-80" dirty="0" smtClean="0">
                <a:solidFill>
                  <a:srgbClr val="46B9B6"/>
                </a:solidFill>
                <a:latin typeface="Raleway"/>
                <a:cs typeface="Raleway"/>
              </a:rPr>
              <a:t>Remember</a:t>
            </a:r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…</a:t>
            </a:r>
            <a:endParaRPr lang="en-GB" dirty="0"/>
          </a:p>
        </p:txBody>
      </p:sp>
      <p:sp>
        <p:nvSpPr>
          <p:cNvPr id="3" name="object 3"/>
          <p:cNvSpPr txBox="1"/>
          <p:nvPr/>
        </p:nvSpPr>
        <p:spPr>
          <a:xfrm>
            <a:off x="420725" y="1041150"/>
            <a:ext cx="11350548" cy="54419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600" spc="-80" dirty="0">
                <a:latin typeface="Raleway"/>
                <a:ea typeface="+mj-ea"/>
                <a:cs typeface="Raleway"/>
              </a:rPr>
              <a:t>To use strong password 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600" spc="-80" dirty="0">
                <a:latin typeface="Raleway"/>
                <a:ea typeface="+mj-ea"/>
                <a:cs typeface="Raleway"/>
              </a:rPr>
              <a:t>Must not share your password with anyone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600" spc="-80" dirty="0">
                <a:latin typeface="Raleway"/>
                <a:ea typeface="+mj-ea"/>
                <a:cs typeface="Raleway"/>
              </a:rPr>
              <a:t>To be aware of scam emails/SMS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600" spc="-80" dirty="0">
                <a:latin typeface="Raleway"/>
                <a:ea typeface="+mj-ea"/>
                <a:cs typeface="Raleway"/>
              </a:rPr>
              <a:t>To be aware of when clicking on the links in an email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600" spc="-80" dirty="0">
                <a:latin typeface="Raleway"/>
                <a:cs typeface="Raleway"/>
              </a:rPr>
              <a:t>Phishing emails; spotting a </a:t>
            </a:r>
            <a:r>
              <a:rPr lang="en-GB" sz="2600" spc="-80" dirty="0">
                <a:solidFill>
                  <a:srgbClr val="FF0000"/>
                </a:solidFill>
                <a:latin typeface="Raleway"/>
                <a:cs typeface="Raleway"/>
              </a:rPr>
              <a:t>fake link</a:t>
            </a:r>
            <a:r>
              <a:rPr lang="en-GB" sz="2600" spc="-80" dirty="0">
                <a:latin typeface="Raleway"/>
                <a:cs typeface="Raleway"/>
              </a:rPr>
              <a:t>, identifying phishing emails, how to deal with phishing emails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600" spc="-80" dirty="0">
                <a:latin typeface="Raleway"/>
                <a:ea typeface="+mj-ea"/>
                <a:cs typeface="Raleway"/>
              </a:rPr>
              <a:t>To log off the computer or other devices when leaving them unattended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600" spc="-80" dirty="0">
                <a:latin typeface="Raleway"/>
                <a:ea typeface="+mj-ea"/>
                <a:cs typeface="Raleway"/>
              </a:rPr>
              <a:t>To beware when sharing sensitive data on social  media 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600" spc="-80" dirty="0">
                <a:latin typeface="Raleway"/>
                <a:cs typeface="Raleway"/>
              </a:rPr>
              <a:t> Using the internet safely (</a:t>
            </a:r>
            <a:r>
              <a:rPr lang="en-GB" sz="2600" spc="-80" dirty="0">
                <a:solidFill>
                  <a:srgbClr val="FF0000"/>
                </a:solidFill>
                <a:latin typeface="Raleway"/>
                <a:cs typeface="Raleway"/>
              </a:rPr>
              <a:t>https</a:t>
            </a:r>
            <a:r>
              <a:rPr lang="en-GB" sz="2600" spc="-80" dirty="0">
                <a:latin typeface="Raleway"/>
                <a:cs typeface="Raleway"/>
              </a:rPr>
              <a:t>, log/locking machines, social media, Wi-Fi hotspots)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endParaRPr sz="2600" b="1" spc="-80" dirty="0">
              <a:solidFill>
                <a:srgbClr val="46B9B6"/>
              </a:solidFill>
              <a:latin typeface="Raleway"/>
              <a:ea typeface="+mj-ea"/>
              <a:cs typeface="Raleway"/>
            </a:endParaRPr>
          </a:p>
          <a:p>
            <a:pPr>
              <a:lnSpc>
                <a:spcPts val="1000"/>
              </a:lnSpc>
            </a:pPr>
            <a:endParaRPr sz="2600" dirty="0"/>
          </a:p>
          <a:p>
            <a:pPr>
              <a:lnSpc>
                <a:spcPts val="1300"/>
              </a:lnSpc>
              <a:spcBef>
                <a:spcPts val="8"/>
              </a:spcBef>
            </a:pPr>
            <a:endParaRPr sz="2600" dirty="0"/>
          </a:p>
          <a:p>
            <a:pPr marL="12700" marR="12700" algn="just">
              <a:lnSpc>
                <a:spcPct val="100000"/>
              </a:lnSpc>
            </a:pPr>
            <a:endParaRPr sz="26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093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07" y="2013"/>
            <a:ext cx="3182011" cy="609152"/>
          </a:xfrm>
        </p:spPr>
        <p:txBody>
          <a:bodyPr/>
          <a:lstStyle/>
          <a:p>
            <a:r>
              <a:rPr lang="en-US" b="1" spc="-80" dirty="0">
                <a:solidFill>
                  <a:srgbClr val="46B9B6"/>
                </a:solidFill>
                <a:latin typeface="Raleway"/>
                <a:cs typeface="Raleway"/>
              </a:rPr>
              <a:t>Useful links</a:t>
            </a:r>
            <a:endParaRPr lang="en-GB" b="1" spc="-80" dirty="0">
              <a:solidFill>
                <a:srgbClr val="46B9B6"/>
              </a:solidFill>
              <a:latin typeface="Raleway"/>
              <a:cs typeface="Ralewa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34" y="591656"/>
            <a:ext cx="11960352" cy="6029380"/>
          </a:xfrm>
        </p:spPr>
        <p:txBody>
          <a:bodyPr wrap="square" lIns="0" tIns="0" rIns="0" bIns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Online IT Induction: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hlinkClick r:id="rId2"/>
              </a:rPr>
              <a:t>https://uelac.sharepoint.com/ITServices/Pages/DigitalTrainingServices/AllTrainingPages/IT-Introduction.aspx?csf=1&amp;e=2SDMA1</a:t>
            </a:r>
            <a:r>
              <a:rPr lang="en-GB" sz="1800" dirty="0"/>
              <a:t> </a:t>
            </a:r>
            <a:endParaRPr lang="en-GB" sz="1800" b="1" dirty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latin typeface="Raleway" panose="020B0503030101060003" pitchFamily="34" charset="0"/>
              </a:rPr>
              <a:t>UEL INTRANET PAGE: </a:t>
            </a:r>
            <a:r>
              <a:rPr lang="en-GB" sz="1800" dirty="0">
                <a:latin typeface="Raleway" panose="020B0503030101060003" pitchFamily="34" charset="0"/>
                <a:hlinkClick r:id="rId3"/>
              </a:rPr>
              <a:t>https://intranet.uel.ac.uk</a:t>
            </a:r>
            <a:r>
              <a:rPr lang="en-GB" sz="1800" dirty="0"/>
              <a:t> </a:t>
            </a:r>
            <a:endParaRPr lang="en-GB" sz="2800"/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Raleway" panose="020B05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latin typeface="Raleway" panose="020B0503030101060003" pitchFamily="34" charset="0"/>
              </a:rPr>
              <a:t>IT INTRANET PAGE: </a:t>
            </a:r>
            <a:r>
              <a:rPr lang="en-GB" sz="1800" dirty="0">
                <a:latin typeface="Raleway" panose="020B0503030101060003" pitchFamily="34" charset="0"/>
              </a:rPr>
              <a:t> </a:t>
            </a:r>
            <a:r>
              <a:rPr lang="en-GB" sz="1800" dirty="0">
                <a:latin typeface="Raleway" panose="020B0503030101060003" pitchFamily="34" charset="0"/>
                <a:hlinkClick r:id="rId4"/>
              </a:rPr>
              <a:t>https://intranet.uel.ac.uk/itservices</a:t>
            </a:r>
            <a:r>
              <a:rPr lang="en-GB" sz="1800" dirty="0">
                <a:latin typeface="Raleway" panose="020B0503030101060003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DIGITAL TRAINING SERVICE PAGE: </a:t>
            </a:r>
            <a:r>
              <a:rPr lang="en-GB" sz="1800" dirty="0">
                <a:hlinkClick r:id="rId5"/>
              </a:rPr>
              <a:t>https://uelac.sharepoint.com/ITServices/Pages/DigitalTrainingServices/LandingPages/dctt-home.aspx</a:t>
            </a:r>
            <a:r>
              <a:rPr lang="en-GB" sz="1800" dirty="0"/>
              <a:t> </a:t>
            </a:r>
            <a:endParaRPr lang="en-GB" sz="1800" dirty="0">
              <a:latin typeface="Raleway" panose="020B05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Raleway" panose="020B05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latin typeface="Raleway" panose="020B0503030101060003" pitchFamily="34" charset="0"/>
              </a:rPr>
              <a:t>THE HUB: </a:t>
            </a:r>
            <a:r>
              <a:rPr lang="en-GB" sz="1800" dirty="0">
                <a:latin typeface="Raleway" panose="020B0503030101060003" pitchFamily="34" charset="0"/>
                <a:hlinkClick r:id="rId6"/>
              </a:rPr>
              <a:t>https://uelac.sharepoint.com/StudentSupport/Pages/The-Hub.aspx</a:t>
            </a:r>
            <a:r>
              <a:rPr lang="en-GB" sz="1800" dirty="0">
                <a:latin typeface="Raleway" panose="020B0503030101060003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1" dirty="0">
              <a:latin typeface="Raleway" panose="020B05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latin typeface="Raleway" panose="020B0503030101060003" pitchFamily="34" charset="0"/>
              </a:rPr>
              <a:t>LIBRARY: </a:t>
            </a:r>
            <a:r>
              <a:rPr lang="en-GB" sz="1800" dirty="0">
                <a:latin typeface="Raleway" panose="020B0503030101060003" pitchFamily="34" charset="0"/>
                <a:hlinkClick r:id="rId7"/>
              </a:rPr>
              <a:t>https://uelac.sharepoint.com/LibraryandLearningServices/Pages/default.aspx</a:t>
            </a:r>
            <a:r>
              <a:rPr lang="en-GB" sz="1800" dirty="0">
                <a:latin typeface="Raleway" panose="020B0503030101060003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1" dirty="0">
              <a:latin typeface="Raleway" panose="020B05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latin typeface="Raleway" panose="020B0503030101060003" pitchFamily="34" charset="0"/>
              </a:rPr>
              <a:t>MOODLE: </a:t>
            </a:r>
            <a:r>
              <a:rPr lang="en-GB" sz="1800" dirty="0">
                <a:latin typeface="Raleway" panose="020B0503030101060003" pitchFamily="34" charset="0"/>
                <a:hlinkClick r:id="rId8"/>
              </a:rPr>
              <a:t>https://moodle.uel.ac.uk/</a:t>
            </a:r>
            <a:r>
              <a:rPr lang="en-GB" sz="1800" dirty="0">
                <a:latin typeface="Raleway" panose="020B0503030101060003" pitchFamily="34" charset="0"/>
              </a:rPr>
              <a:t>  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1" dirty="0">
              <a:latin typeface="Raleway" panose="020B05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latin typeface="Raleway" panose="020B0503030101060003" pitchFamily="34" charset="0"/>
              </a:rPr>
              <a:t>SUPPORT &amp; ADVICE: 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Raleway" panose="020B0503030101060003" pitchFamily="34" charset="0"/>
                <a:hlinkClick r:id="rId9"/>
              </a:rPr>
              <a:t>https://uelac.sharepoint.com/students/Pages/Support-and-advice.aspx</a:t>
            </a:r>
            <a:r>
              <a:rPr lang="en-GB" sz="1800" dirty="0">
                <a:latin typeface="Raleway" panose="020B0503030101060003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1" dirty="0">
              <a:latin typeface="Raleway" panose="020B05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latin typeface="Raleway" panose="020B0503030101060003" pitchFamily="34" charset="0"/>
              </a:rPr>
              <a:t>INFORMATION SECURITY: </a:t>
            </a:r>
            <a:r>
              <a:rPr lang="en-GB" sz="1800" dirty="0">
                <a:latin typeface="Raleway" panose="020B0503030101060003" pitchFamily="34" charset="0"/>
              </a:rPr>
              <a:t> </a:t>
            </a:r>
            <a:r>
              <a:rPr lang="en-GB" sz="1800" dirty="0">
                <a:latin typeface="Raleway" panose="020B0503030101060003" pitchFamily="34" charset="0"/>
                <a:hlinkClick r:id="rId10"/>
              </a:rPr>
              <a:t>https://uelac.sharepoint.com/ITServices/Pages/Cyber-Awareness/Information-Security.aspx</a:t>
            </a:r>
            <a:r>
              <a:rPr lang="en-GB" sz="1800" dirty="0">
                <a:latin typeface="Raleway" panose="020B0503030101060003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1" dirty="0">
              <a:latin typeface="Raleway" panose="020B05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latin typeface="Raleway" panose="020B0503030101060003" pitchFamily="34" charset="0"/>
              </a:rPr>
              <a:t>LYNDA.COM:</a:t>
            </a:r>
            <a:r>
              <a:rPr lang="en-GB" sz="1800" dirty="0">
                <a:latin typeface="Raleway" panose="020B0503030101060003" pitchFamily="34" charset="0"/>
              </a:rPr>
              <a:t> </a:t>
            </a:r>
            <a:r>
              <a:rPr lang="en-GB" sz="1800" dirty="0">
                <a:latin typeface="Raleway" panose="020B0503030101060003" pitchFamily="34" charset="0"/>
                <a:hlinkClick r:id="rId11"/>
              </a:rPr>
              <a:t>https://www.Lynda.com/</a:t>
            </a:r>
            <a:r>
              <a:rPr lang="en-GB" sz="1800" dirty="0">
                <a:latin typeface="Raleway" panose="020B0503030101060003" pitchFamily="34" charset="0"/>
              </a:rPr>
              <a:t>   </a:t>
            </a:r>
          </a:p>
          <a:p>
            <a:pPr marL="0" indent="0">
              <a:buNone/>
            </a:pPr>
            <a:endParaRPr lang="en-GB" sz="1800" dirty="0">
              <a:latin typeface="Raleway" panose="020B0503030101060003" pitchFamily="34" charset="0"/>
            </a:endParaRPr>
          </a:p>
          <a:p>
            <a:pPr marL="0" indent="0">
              <a:buNone/>
            </a:pPr>
            <a:endParaRPr lang="en-GB" sz="18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00200" y="2011680"/>
            <a:ext cx="5221224" cy="2972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spc="0" dirty="0">
                <a:latin typeface="Raleway"/>
                <a:cs typeface="Raleway"/>
              </a:rPr>
              <a:t>Kulvinder Kalsey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dirty="0">
                <a:latin typeface="Raleway"/>
                <a:cs typeface="Raleway"/>
              </a:rPr>
              <a:t>Digital Capability Trainer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dirty="0">
                <a:latin typeface="Raleway"/>
                <a:cs typeface="Raleway"/>
              </a:rPr>
              <a:t>Docklands Campus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dirty="0">
                <a:latin typeface="Raleway"/>
                <a:cs typeface="Raleway"/>
              </a:rPr>
              <a:t>Room EB.2.85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dirty="0">
                <a:latin typeface="Raleway"/>
                <a:cs typeface="Raleway"/>
              </a:rPr>
              <a:t>020 8223 2468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b="1" dirty="0">
                <a:solidFill>
                  <a:srgbClr val="46B9B6"/>
                </a:solidFill>
                <a:latin typeface="Raleway"/>
                <a:cs typeface="Raleway"/>
                <a:hlinkClick r:id="rId2"/>
              </a:rPr>
              <a:t>servicedesk@uel.ac.uk</a:t>
            </a:r>
            <a:r>
              <a:rPr lang="en-GB" sz="3200" b="1" dirty="0">
                <a:solidFill>
                  <a:srgbClr val="46B9B6"/>
                </a:solidFill>
                <a:latin typeface="Raleway"/>
                <a:cs typeface="Raleway"/>
              </a:rPr>
              <a:t> </a:t>
            </a:r>
            <a:endParaRPr sz="3200" b="1" dirty="0">
              <a:latin typeface="Raleway"/>
              <a:cs typeface="Ralewa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2931">
            <a:off x="7955111" y="2017558"/>
            <a:ext cx="2775388" cy="277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Who am I?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90" dirty="0">
                <a:solidFill>
                  <a:srgbClr val="46B9B6"/>
                </a:solidFill>
                <a:latin typeface="Raleway"/>
              </a:rPr>
              <a:t>Thank you!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52" y="423672"/>
            <a:ext cx="5212080" cy="65151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27989" y="4114546"/>
            <a:ext cx="6147715" cy="6091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aleway" panose="020B0503030101060003" pitchFamily="34" charset="0"/>
                <a:ea typeface="+mj-ea"/>
                <a:cs typeface="+mj-cs"/>
              </a:defRPr>
            </a:lvl1pPr>
          </a:lstStyle>
          <a:p>
            <a:r>
              <a:rPr lang="en-GB" b="1" spc="-90" dirty="0">
                <a:solidFill>
                  <a:srgbClr val="46B9B6"/>
                </a:solidFill>
                <a:latin typeface="Raleway"/>
              </a:rPr>
              <a:t>Contact US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dirty="0">
                <a:latin typeface="Raleway"/>
                <a:cs typeface="Raleway"/>
              </a:rPr>
              <a:t>020 8223 2468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b="1" dirty="0">
                <a:solidFill>
                  <a:srgbClr val="46B9B6"/>
                </a:solidFill>
                <a:latin typeface="Raleway"/>
                <a:cs typeface="Raleway"/>
                <a:hlinkClick r:id="rId3"/>
              </a:rPr>
              <a:t>servicedesk@uel.ac.uk</a:t>
            </a:r>
            <a:r>
              <a:rPr lang="en-GB" b="1" dirty="0">
                <a:solidFill>
                  <a:srgbClr val="46B9B6"/>
                </a:solidFill>
                <a:latin typeface="Raleway"/>
                <a:cs typeface="Raleway"/>
              </a:rPr>
              <a:t> </a:t>
            </a:r>
            <a:endParaRPr lang="en-GB" b="1" dirty="0">
              <a:latin typeface="Raleway"/>
              <a:cs typeface="Raleway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5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10" y="0"/>
            <a:ext cx="7433059" cy="609152"/>
          </a:xfrm>
        </p:spPr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Agenda - </a:t>
            </a:r>
            <a:r>
              <a:rPr lang="en-GB" b="1" dirty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73" y="646260"/>
            <a:ext cx="10823511" cy="6153380"/>
          </a:xfrm>
        </p:spPr>
        <p:txBody>
          <a:bodyPr wrap="square" lIns="0" tIns="0" rIns="0" bIns="0" numCol="2" anchor="t">
            <a:noAutofit/>
          </a:bodyPr>
          <a:lstStyle/>
          <a:p>
            <a:r>
              <a:rPr lang="en-GB" sz="2000" b="1" dirty="0"/>
              <a:t>IT Services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Log into UEL computer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Change password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IT self service portal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Software Centre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Printing service</a:t>
            </a:r>
          </a:p>
          <a:p>
            <a:r>
              <a:rPr lang="en-GB" sz="2000" b="1" dirty="0"/>
              <a:t>Student Intranet page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UEL Direct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Student UEL email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Moodle</a:t>
            </a:r>
          </a:p>
          <a:p>
            <a:pPr lvl="1"/>
            <a:r>
              <a:rPr lang="en-GB" sz="2000" dirty="0" err="1">
                <a:latin typeface="Raleway" panose="020B0503030101060003" pitchFamily="34" charset="0"/>
              </a:rPr>
              <a:t>Turnitin</a:t>
            </a:r>
            <a:endParaRPr lang="en-GB" sz="2000" dirty="0">
              <a:latin typeface="Raleway" panose="020B0503030101060003" pitchFamily="34" charset="0"/>
            </a:endParaRP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Support &amp; Advice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Student Timetable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THE HUB</a:t>
            </a:r>
          </a:p>
          <a:p>
            <a:r>
              <a:rPr lang="en-GB" sz="2000" b="1" dirty="0"/>
              <a:t>Office 365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One Drive (1TB of storage)</a:t>
            </a:r>
          </a:p>
          <a:p>
            <a:pPr lvl="1"/>
            <a:r>
              <a:rPr lang="en-GB" sz="2000" dirty="0">
                <a:latin typeface="Raleway" panose="020B0503030101060003" pitchFamily="34" charset="0"/>
              </a:rPr>
              <a:t>Office online – Word, PowerPoint, Excel, OneNote etc. </a:t>
            </a:r>
          </a:p>
          <a:p>
            <a:r>
              <a:rPr lang="en-GB" sz="2000" b="1" dirty="0"/>
              <a:t>Freebees</a:t>
            </a:r>
          </a:p>
          <a:p>
            <a:pPr lvl="2"/>
            <a:r>
              <a:rPr lang="en-GB" dirty="0">
                <a:latin typeface="Raleway" panose="020B0503030101060003" pitchFamily="34" charset="0"/>
              </a:rPr>
              <a:t>Lynda.com</a:t>
            </a:r>
          </a:p>
          <a:p>
            <a:pPr lvl="2"/>
            <a:r>
              <a:rPr lang="en-GB" dirty="0">
                <a:latin typeface="Raleway" panose="020B0503030101060003" pitchFamily="34" charset="0"/>
              </a:rPr>
              <a:t>MS Office 2016 Software </a:t>
            </a:r>
          </a:p>
          <a:p>
            <a:pPr lvl="2"/>
            <a:r>
              <a:rPr lang="en-GB" dirty="0">
                <a:latin typeface="Raleway" panose="020B0503030101060003" pitchFamily="34" charset="0"/>
              </a:rPr>
              <a:t>MOS 2016 course</a:t>
            </a:r>
          </a:p>
          <a:p>
            <a:pPr lvl="2"/>
            <a:r>
              <a:rPr lang="en-GB" dirty="0">
                <a:latin typeface="Raleway" panose="020B0503030101060003" pitchFamily="34" charset="0"/>
              </a:rPr>
              <a:t>Install office 2016</a:t>
            </a:r>
          </a:p>
          <a:p>
            <a:pPr lvl="2"/>
            <a:r>
              <a:rPr lang="en-GB" dirty="0">
                <a:latin typeface="Raleway" panose="020B0503030101060003" pitchFamily="34" charset="0"/>
              </a:rPr>
              <a:t>Digital Training Service – online platform</a:t>
            </a:r>
          </a:p>
          <a:p>
            <a:pPr lvl="2"/>
            <a:r>
              <a:rPr lang="en-GB" dirty="0">
                <a:latin typeface="Raleway" panose="020B0503030101060003" pitchFamily="34" charset="0"/>
              </a:rPr>
              <a:t>Free </a:t>
            </a:r>
            <a:r>
              <a:rPr lang="en-GB" dirty="0" err="1">
                <a:latin typeface="Raleway" panose="020B0503030101060003" pitchFamily="34" charset="0"/>
              </a:rPr>
              <a:t>WiFi</a:t>
            </a:r>
            <a:endParaRPr lang="en-GB" dirty="0">
              <a:latin typeface="Raleway" panose="020B0503030101060003" pitchFamily="34" charset="0"/>
            </a:endParaRPr>
          </a:p>
          <a:p>
            <a:pPr lvl="1"/>
            <a:endParaRPr lang="en-GB" sz="2000" dirty="0">
              <a:latin typeface="Raleway" panose="020B0503030101060003" pitchFamily="34" charset="0"/>
            </a:endParaRPr>
          </a:p>
          <a:p>
            <a:r>
              <a:rPr lang="en-GB" sz="2000" b="1" dirty="0"/>
              <a:t>Apps Available to download on mobile devices</a:t>
            </a:r>
          </a:p>
          <a:p>
            <a:r>
              <a:rPr lang="en-GB" sz="2000" b="1" dirty="0"/>
              <a:t>Security point to remember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352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92" y="1267703"/>
            <a:ext cx="5510157" cy="3375167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flipH="1">
            <a:off x="4831706" y="2602051"/>
            <a:ext cx="1259908" cy="7064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1" t="33437" r="32480" b="46041"/>
          <a:stretch/>
        </p:blipFill>
        <p:spPr>
          <a:xfrm>
            <a:off x="475990" y="2181293"/>
            <a:ext cx="4310339" cy="15479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423" y="4642870"/>
            <a:ext cx="11418850" cy="156966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latin typeface="Raleway" panose="020B0503030101060003" pitchFamily="34" charset="0"/>
              </a:rPr>
              <a:t>Log in using your UEL username and password example:</a:t>
            </a:r>
          </a:p>
          <a:p>
            <a:endParaRPr lang="en-GB" sz="2400" b="1" dirty="0">
              <a:latin typeface="Raleway" panose="020B0503030101060003" pitchFamily="34" charset="0"/>
            </a:endParaRPr>
          </a:p>
          <a:p>
            <a:r>
              <a:rPr lang="en-GB" sz="2400" b="1" dirty="0">
                <a:latin typeface="Raleway" panose="020B0503030101060003" pitchFamily="34" charset="0"/>
              </a:rPr>
              <a:t>Username</a:t>
            </a:r>
            <a:r>
              <a:rPr lang="en-GB" sz="2400" dirty="0">
                <a:latin typeface="Raleway" panose="020B0503030101060003" pitchFamily="34" charset="0"/>
              </a:rPr>
              <a:t>: </a:t>
            </a:r>
            <a:r>
              <a:rPr lang="en-GB" sz="2400" dirty="0">
                <a:solidFill>
                  <a:schemeClr val="tx1"/>
                </a:solidFill>
                <a:latin typeface="Raleway" panose="020B0503030101060003" pitchFamily="34" charset="0"/>
              </a:rPr>
              <a:t>u1234567</a:t>
            </a:r>
          </a:p>
          <a:p>
            <a:r>
              <a:rPr lang="en-GB" sz="2400" b="1" dirty="0">
                <a:solidFill>
                  <a:schemeClr val="tx1"/>
                </a:solidFill>
                <a:latin typeface="Raleway" panose="020B0503030101060003" pitchFamily="34" charset="0"/>
              </a:rPr>
              <a:t>Password:  </a:t>
            </a:r>
            <a:r>
              <a:rPr lang="en-GB" sz="2400" dirty="0">
                <a:solidFill>
                  <a:schemeClr val="tx1"/>
                </a:solidFill>
                <a:latin typeface="Raleway" panose="020B0503030101060003" pitchFamily="34" charset="0"/>
              </a:rPr>
              <a:t>23-feb-97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How to log into the computer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4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97" y="180598"/>
            <a:ext cx="9985147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Raleway" panose="020B0503030101060003" pitchFamily="34" charset="0"/>
              </a:rPr>
              <a:t>Go to: </a:t>
            </a:r>
            <a:r>
              <a:rPr lang="en-GB" sz="4000" b="1" dirty="0" smtClean="0">
                <a:latin typeface="Raleway" panose="020B0503030101060003" pitchFamily="34" charset="0"/>
                <a:hlinkClick r:id="rId2"/>
              </a:rPr>
              <a:t>https</a:t>
            </a:r>
            <a:r>
              <a:rPr lang="en-GB" sz="4000" b="1" dirty="0">
                <a:latin typeface="Raleway" panose="020B0503030101060003" pitchFamily="34" charset="0"/>
                <a:hlinkClick r:id="rId2"/>
              </a:rPr>
              <a:t>://uel-prs.uel.ac.uk</a:t>
            </a:r>
            <a:r>
              <a:rPr lang="en-GB" sz="4000" b="1" dirty="0" smtClean="0">
                <a:latin typeface="Raleway" panose="020B0503030101060003" pitchFamily="34" charset="0"/>
                <a:hlinkClick r:id="rId2"/>
              </a:rPr>
              <a:t>/</a:t>
            </a:r>
            <a:r>
              <a:rPr lang="en-GB" sz="4000" b="1" dirty="0" smtClean="0">
                <a:latin typeface="Raleway" panose="020B0503030101060003" pitchFamily="34" charset="0"/>
              </a:rPr>
              <a:t> </a:t>
            </a:r>
            <a:endParaRPr lang="en-GB" sz="4000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pic>
        <p:nvPicPr>
          <p:cNvPr id="2" name="Picture 1" descr="Password Recovery Servic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3" t="7734" r="31535" b="47733"/>
          <a:stretch/>
        </p:blipFill>
        <p:spPr>
          <a:xfrm>
            <a:off x="2998369" y="1316737"/>
            <a:ext cx="6575399" cy="49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How to Contact IT Services?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7" y="2561489"/>
            <a:ext cx="2189234" cy="2189234"/>
          </a:xfrm>
          <a:prstGeom prst="rect">
            <a:avLst/>
          </a:prstGeom>
        </p:spPr>
      </p:pic>
      <p:pic>
        <p:nvPicPr>
          <p:cNvPr id="10" name="Picture 9" descr="TOPdesk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5" t="30118" r="39169" b="23451"/>
          <a:stretch/>
        </p:blipFill>
        <p:spPr>
          <a:xfrm>
            <a:off x="2745057" y="1818362"/>
            <a:ext cx="2880788" cy="367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0875" r="20635" b="21283"/>
          <a:stretch/>
        </p:blipFill>
        <p:spPr>
          <a:xfrm>
            <a:off x="6044337" y="1714114"/>
            <a:ext cx="5825929" cy="4436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5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69" y="210613"/>
            <a:ext cx="11350548" cy="609152"/>
          </a:xfrm>
        </p:spPr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Software centre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 descr="Software Cen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47" y="1782148"/>
            <a:ext cx="6323716" cy="382555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flipH="1">
            <a:off x="3886609" y="3097763"/>
            <a:ext cx="1654138" cy="1150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5" y="2027245"/>
            <a:ext cx="3215120" cy="32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80" dirty="0" smtClean="0">
                <a:solidFill>
                  <a:srgbClr val="46B9B6"/>
                </a:solidFill>
                <a:latin typeface="Raleway"/>
                <a:cs typeface="Raleway"/>
              </a:rPr>
              <a:t>Student Printing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8750" y="2019332"/>
            <a:ext cx="5202523" cy="452628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Printing Cost:</a:t>
            </a:r>
          </a:p>
          <a:p>
            <a:pPr marL="0" indent="0">
              <a:buNone/>
            </a:pPr>
            <a:r>
              <a:rPr lang="en-GB" dirty="0" smtClean="0"/>
              <a:t>Black and White per sheet: </a:t>
            </a:r>
          </a:p>
          <a:p>
            <a:pPr marL="0" indent="0">
              <a:buNone/>
            </a:pPr>
            <a:r>
              <a:rPr lang="en-GB" dirty="0" smtClean="0"/>
              <a:t>A4 – 5p</a:t>
            </a:r>
          </a:p>
          <a:p>
            <a:pPr marL="0" indent="0">
              <a:buNone/>
            </a:pPr>
            <a:r>
              <a:rPr lang="en-GB" dirty="0" smtClean="0"/>
              <a:t>A3 – 10p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Colour per sheet:</a:t>
            </a:r>
          </a:p>
          <a:p>
            <a:pPr marL="0" indent="0">
              <a:buNone/>
            </a:pPr>
            <a:r>
              <a:rPr lang="en-GB" dirty="0" smtClean="0"/>
              <a:t>A4 – 25p</a:t>
            </a:r>
          </a:p>
          <a:p>
            <a:pPr marL="0" indent="0">
              <a:buNone/>
            </a:pPr>
            <a:r>
              <a:rPr lang="en-GB" dirty="0" smtClean="0"/>
              <a:t>A3 – 50p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237845" y="858834"/>
            <a:ext cx="11696007" cy="86732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Black and white and colour printing facilities are operated by charged UEL ID cards.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5" y="1726163"/>
            <a:ext cx="5280900" cy="52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80" dirty="0" smtClean="0">
                <a:solidFill>
                  <a:srgbClr val="46B9B6"/>
                </a:solidFill>
                <a:latin typeface="Raleway"/>
                <a:cs typeface="Raleway"/>
              </a:rPr>
              <a:t>Connecting your personal device to Wi-Fi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5999" y="1980882"/>
            <a:ext cx="5675274" cy="3784410"/>
          </a:xfrm>
        </p:spPr>
        <p:txBody>
          <a:bodyPr/>
          <a:lstStyle/>
          <a:p>
            <a:r>
              <a:rPr lang="en-GB" sz="3600" dirty="0" smtClean="0"/>
              <a:t>Look for UEL Wi-Fi network ‘</a:t>
            </a:r>
            <a:r>
              <a:rPr lang="en-GB" sz="3600" b="1" dirty="0" smtClean="0"/>
              <a:t>EDUROAM</a:t>
            </a:r>
            <a:r>
              <a:rPr lang="en-GB" sz="3600" dirty="0" smtClean="0"/>
              <a:t>’</a:t>
            </a:r>
          </a:p>
          <a:p>
            <a:endParaRPr lang="en-GB" sz="3600" dirty="0" smtClean="0"/>
          </a:p>
          <a:p>
            <a:r>
              <a:rPr lang="en-GB" sz="3600" dirty="0" smtClean="0"/>
              <a:t>Enter your username (</a:t>
            </a:r>
            <a:r>
              <a:rPr lang="en-GB" sz="3600" dirty="0" smtClean="0">
                <a:hlinkClick r:id="rId3"/>
              </a:rPr>
              <a:t>u000123@uel.ac.uk</a:t>
            </a:r>
            <a:r>
              <a:rPr lang="en-GB" sz="3600" dirty="0" smtClean="0"/>
              <a:t>) and password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Wi-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5" y="1980882"/>
            <a:ext cx="53054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EL PowerPoint Document" ma:contentTypeID="0x010100CF42E45220444027B45B163587DE466A009908E9235D2042E998CEB78D8B03F82F0072C65CE95E4F0846A06DBBBE5812496F" ma:contentTypeVersion="1" ma:contentTypeDescription="UEL PowerPoint Document Content Type" ma:contentTypeScope="" ma:versionID="f5e1c521c364242130a278fa98f0448e">
  <xsd:schema xmlns:xsd="http://www.w3.org/2001/XMLSchema" xmlns:xs="http://www.w3.org/2001/XMLSchema" xmlns:p="http://schemas.microsoft.com/office/2006/metadata/properties" xmlns:ns2="ba1b69c5-4d56-4b49-ab8c-01c20d8c0043" xmlns:ns3="51AB3DF5-26B0-4C31-9263-A8176703F3B4" targetNamespace="http://schemas.microsoft.com/office/2006/metadata/properties" ma:root="true" ma:fieldsID="70de2cb2bdfad76638e19aac3e9a352e" ns2:_="" ns3:_="">
    <xsd:import namespace="ba1b69c5-4d56-4b49-ab8c-01c20d8c0043"/>
    <xsd:import namespace="51AB3DF5-26B0-4C31-9263-A8176703F3B4"/>
    <xsd:element name="properties">
      <xsd:complexType>
        <xsd:sequence>
          <xsd:element name="documentManagement">
            <xsd:complexType>
              <xsd:all>
                <xsd:element ref="ns2:UELProjectTaxHTField0" minOccurs="0"/>
                <xsd:element ref="ns2:UELSchoolTaxHTField0" minOccurs="0"/>
                <xsd:element ref="ns2:UELServiceTaxHTField0" minOccurs="0"/>
                <xsd:element ref="ns2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b69c5-4d56-4b49-ab8c-01c20d8c0043" elementFormDefault="qualified">
    <xsd:import namespace="http://schemas.microsoft.com/office/2006/documentManagement/types"/>
    <xsd:import namespace="http://schemas.microsoft.com/office/infopath/2007/PartnerControls"/>
    <xsd:element name="UELProjectTaxHTField0" ma:index="8" nillable="true" ma:taxonomy="true" ma:internalName="UELProjectTaxHTField0" ma:taxonomyFieldName="UELProject" ma:displayName="Project" ma:default="" ma:fieldId="{84190449-372b-4c3c-ac5b-73f1f2be3f47}" ma:sspId="c740ba2e-8225-4a0c-8b12-8f710c8fdb6e" ma:termSetId="b0da0c15-a4d8-4c85-b8e3-0540bbefab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ELSchoolTaxHTField0" ma:index="10" nillable="true" ma:taxonomy="true" ma:internalName="UELSchoolTaxHTField0" ma:taxonomyFieldName="UELSchool" ma:displayName="School" ma:default="" ma:fieldId="{010f2f99-2101-43e9-b9f5-bff92fa31032}" ma:sspId="c740ba2e-8225-4a0c-8b12-8f710c8fdb6e" ma:termSetId="1ffa2ad2-3607-4754-a1ac-b230dbc99d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ELServiceTaxHTField0" ma:index="12" nillable="true" ma:taxonomy="true" ma:internalName="UELServiceTaxHTField0" ma:taxonomyFieldName="UELService" ma:displayName="Service" ma:default="" ma:fieldId="{4691be06-4827-4ab9-baee-63108173e874}" ma:sspId="c740ba2e-8225-4a0c-8b12-8f710c8fdb6e" ma:termSetId="8dac6c6a-7316-4e3a-ae9d-5784092ab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740ba2e-8225-4a0c-8b12-8f710c8fdb6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B3DF5-26B0-4C31-9263-A8176703F3B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description="" ma:hidden="true" ma:list="{FFD92C45-1B86-4474-BFB3-D6EBFB6DF357}" ma:internalName="TaxCatchAll" ma:showField="CatchAllData" ma:web="~sitecollectio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ELProjectTaxHTField0 xmlns="ba1b69c5-4d56-4b49-ab8c-01c20d8c0043">
      <Terms xmlns="http://schemas.microsoft.com/office/infopath/2007/PartnerControls"/>
    </UELProjectTaxHTField0>
    <UELServiceTaxHTField0 xmlns="ba1b69c5-4d56-4b49-ab8c-01c20d8c0043">
      <Terms xmlns="http://schemas.microsoft.com/office/infopath/2007/PartnerControls"/>
    </UELServiceTaxHTField0>
    <TaxKeywordTaxHTField xmlns="ba1b69c5-4d56-4b49-ab8c-01c20d8c0043">
      <Terms xmlns="http://schemas.microsoft.com/office/infopath/2007/PartnerControls"/>
    </TaxKeywordTaxHTField>
    <UELSchoolTaxHTField0 xmlns="ba1b69c5-4d56-4b49-ab8c-01c20d8c0043">
      <Terms xmlns="http://schemas.microsoft.com/office/infopath/2007/PartnerControls"/>
    </UELSchoolTaxHTField0>
    <TaxCatchAll xmlns="51AB3DF5-26B0-4C31-9263-A8176703F3B4"/>
  </documentManagement>
</p:properties>
</file>

<file path=customXml/item4.xml><?xml version="1.0" encoding="utf-8"?>
<?mso-contentType ?>
<SharedContentType xmlns="Microsoft.SharePoint.Taxonomy.ContentTypeSync" SourceId="c740ba2e-8225-4a0c-8b12-8f710c8fdb6e" ContentTypeId="0x010100CF42E45220444027B45B163587DE466A009908E9235D2042E998CEB78D8B03F82F" PreviousValue="false"/>
</file>

<file path=customXml/itemProps1.xml><?xml version="1.0" encoding="utf-8"?>
<ds:datastoreItem xmlns:ds="http://schemas.openxmlformats.org/officeDocument/2006/customXml" ds:itemID="{2486E01B-8A6D-4FB4-A350-4B39498EB6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727AEB-8DE6-43DB-99BC-7969F2A7D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b69c5-4d56-4b49-ab8c-01c20d8c0043"/>
    <ds:schemaRef ds:uri="51AB3DF5-26B0-4C31-9263-A8176703F3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DC8249-7E1A-466B-9FEE-C693931ADFBC}">
  <ds:schemaRefs>
    <ds:schemaRef ds:uri="ba1b69c5-4d56-4b49-ab8c-01c20d8c0043"/>
    <ds:schemaRef ds:uri="http://purl.org/dc/dcmitype/"/>
    <ds:schemaRef ds:uri="http://www.w3.org/XML/1998/namespace"/>
    <ds:schemaRef ds:uri="http://schemas.openxmlformats.org/package/2006/metadata/core-properties"/>
    <ds:schemaRef ds:uri="51AB3DF5-26B0-4C31-9263-A8176703F3B4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6AB70AD7-7BC3-49ED-8EBA-2F3FA85A7C8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537</Words>
  <Application>Microsoft Office PowerPoint</Application>
  <PresentationFormat>Widescreen</PresentationFormat>
  <Paragraphs>141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Raleway</vt:lpstr>
      <vt:lpstr>Wingdings</vt:lpstr>
      <vt:lpstr>Office Theme</vt:lpstr>
      <vt:lpstr>PowerPoint Presentation</vt:lpstr>
      <vt:lpstr>Who am I?</vt:lpstr>
      <vt:lpstr>Agenda - Introduction to:</vt:lpstr>
      <vt:lpstr>How to log into the computer system</vt:lpstr>
      <vt:lpstr>PowerPoint Presentation</vt:lpstr>
      <vt:lpstr>How to Contact IT Services?</vt:lpstr>
      <vt:lpstr>Software centre </vt:lpstr>
      <vt:lpstr>Student Printing </vt:lpstr>
      <vt:lpstr>Connecting your personal device to Wi-Fi </vt:lpstr>
      <vt:lpstr>How to log into the Intranet?</vt:lpstr>
      <vt:lpstr>PowerPoint Presentation</vt:lpstr>
      <vt:lpstr>PowerPoint Presentation</vt:lpstr>
      <vt:lpstr>Office 365/OneDrive</vt:lpstr>
      <vt:lpstr>Microsoft Office 2016 Download</vt:lpstr>
      <vt:lpstr>IT Support and Training</vt:lpstr>
      <vt:lpstr>Access resources on your mobile devices </vt:lpstr>
      <vt:lpstr>IT Facilities available to students</vt:lpstr>
      <vt:lpstr>Security Points to Remember…</vt:lpstr>
      <vt:lpstr>Useful links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Kulvinder Kalsey</dc:creator>
  <cp:lastModifiedBy>Alex Volkov (staff Acc)</cp:lastModifiedBy>
  <cp:revision>224</cp:revision>
  <dcterms:modified xsi:type="dcterms:W3CDTF">2018-10-15T12:58:25Z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2017-01-08T00:00:00Z</vt:filetime>
  </property>
  <property fmtid="{D5CDD505-2E9C-101B-9397-08002B2CF9AE}" pid="3" name="LastSaved">
    <vt:filetime>2017-01-18T00:00:00Z</vt:filetime>
  </property>
  <property fmtid="{D5CDD505-2E9C-101B-9397-08002B2CF9AE}" pid="4" name="ContentTypeId">
    <vt:lpwstr>0x010100CF42E45220444027B45B163587DE466A009908E9235D2042E998CEB78D8B03F82F0072C65CE95E4F0846A06DBBBE5812496F</vt:lpwstr>
  </property>
  <property fmtid="{D5CDD505-2E9C-101B-9397-08002B2CF9AE}" pid="5" name="TaxKeyword">
    <vt:lpwstr/>
  </property>
  <property fmtid="{D5CDD505-2E9C-101B-9397-08002B2CF9AE}" pid="6" name="UELService">
    <vt:lpwstr/>
  </property>
  <property fmtid="{D5CDD505-2E9C-101B-9397-08002B2CF9AE}" pid="7" name="UELProject">
    <vt:lpwstr/>
  </property>
  <property fmtid="{D5CDD505-2E9C-101B-9397-08002B2CF9AE}" pid="8" name="UELSchool">
    <vt:lpwstr/>
  </property>
</Properties>
</file>